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3" r:id="rId6"/>
    <p:sldId id="289" r:id="rId7"/>
    <p:sldId id="292" r:id="rId8"/>
    <p:sldId id="293" r:id="rId9"/>
    <p:sldId id="281" r:id="rId10"/>
    <p:sldId id="290" r:id="rId11"/>
    <p:sldId id="284" r:id="rId12"/>
    <p:sldId id="286" r:id="rId13"/>
    <p:sldId id="295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51CFA6"/>
    <a:srgbClr val="3BC2FF"/>
    <a:srgbClr val="49C19B"/>
    <a:srgbClr val="35DAE4"/>
    <a:srgbClr val="398CD6"/>
    <a:srgbClr val="579F6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6120" autoAdjust="0"/>
  </p:normalViewPr>
  <p:slideViewPr>
    <p:cSldViewPr snapToGrid="0">
      <p:cViewPr varScale="1">
        <p:scale>
          <a:sx n="71" d="100"/>
          <a:sy n="71" d="100"/>
        </p:scale>
        <p:origin x="-61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C1C13-2C9A-404D-939F-A570147E405E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B43695-5FA6-4F02-B9E0-061FEB8531FD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13955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8882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3400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725628-3A68-42F4-BA86-981817953149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00945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ru-RU" noProof="1" smtClean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9493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725628-3A68-42F4-BA86-981817953149}" type="slidenum">
              <a:rPr lang="ru-RU" noProof="1" smtClean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26129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B0782AA3-67B9-4765-B9F6-4486863CD55C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702670-8E65-484A-AE81-011E0AB377F4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A1581-D96C-4713-A7B2-04645BB123FB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B0E4F-7BB1-42EC-B34F-39E61A9121B8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E63DF0-04AB-40A2-A39B-2EAD6A41AAB2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343B54-B784-47DB-9722-6EEFBA96FE07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A405B-501A-4E54-AFB2-3B13C5F617A9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208A24-1338-4F05-A509-1513283A2797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D0572F-6397-40EE-AB86-2EC01D1D6D88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7C8E3-02EA-40C4-9657-C147DCAB62A9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F24CD-D290-4591-A4FE-82402995ECFA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ru-RU" noProof="1" dirty="0" smtClean="0"/>
              <a:t>‹#›</a:t>
            </a:fld>
            <a:endParaRPr lang="ru-RU" noProof="1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1FA4ABA8-BD9A-4E07-908B-7C1BB26B50FF}" type="datetime1">
              <a:rPr lang="ru-RU" noProof="1" smtClean="0"/>
              <a:t>21.01.2022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mailto:Museum.gddut@gmail.com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://&#1084;&#1091;&#1079;&#1077;&#1081;.&#1075;&#1076;&#1076;&#1102;&#1090;.&#1088;&#1092;/proektorium/" TargetMode="External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9xfC9ub4zA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30BD1B1-AA22-48F1-B3ED-579CD28460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064925"/>
            <a:ext cx="7663195" cy="1601555"/>
          </a:xfrm>
        </p:spPr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</a:rPr>
              <a:t>Как стать участником и победителем</a:t>
            </a:r>
            <a:endParaRPr lang="ru-RU" sz="2800" noProof="1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666480"/>
            <a:ext cx="7501651" cy="887011"/>
          </a:xfrm>
        </p:spPr>
        <p:txBody>
          <a:bodyPr numCol="1" rtlCol="0" anchor="t">
            <a:norm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+mj-lt"/>
              </a:rPr>
              <a:t>#ПРОекториУм</a:t>
            </a:r>
            <a:endParaRPr lang="ru-RU" sz="4800" b="1" noProof="1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5F1B7-687A-4E92-9801-9B7C0250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Наши 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17912F-2183-4BC2-9CFB-2A860944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05" y="1939706"/>
            <a:ext cx="9475796" cy="45863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/>
              <a:t>Адрес электронной почты: </a:t>
            </a:r>
            <a:r>
              <a:rPr lang="en-US" sz="2400" dirty="0" smtClean="0">
                <a:solidFill>
                  <a:srgbClr val="1CADE4"/>
                </a:solidFill>
                <a:hlinkClick r:id="rId3"/>
              </a:rPr>
              <a:t>Museum.gddut@gmail.com</a:t>
            </a:r>
            <a:endParaRPr lang="ru-RU" sz="2400" dirty="0">
              <a:solidFill>
                <a:srgbClr val="1CADE4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2400" dirty="0" smtClean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err="1" smtClean="0"/>
              <a:t>Варехина</a:t>
            </a:r>
            <a:r>
              <a:rPr lang="ru-RU" sz="2400" dirty="0" smtClean="0"/>
              <a:t> </a:t>
            </a:r>
            <a:r>
              <a:rPr lang="ru-RU" sz="2400" dirty="0"/>
              <a:t>Анастасия Николаевна +7 (902) </a:t>
            </a:r>
            <a:r>
              <a:rPr lang="ru-RU" sz="2400" dirty="0" smtClean="0"/>
              <a:t>261-18-63</a:t>
            </a:r>
            <a:endParaRPr lang="ru-RU" sz="2400" dirty="0"/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/>
              <a:t>Зайцева Виктория </a:t>
            </a:r>
            <a:r>
              <a:rPr lang="ru-RU" sz="2400" dirty="0" err="1"/>
              <a:t>Рафиковна</a:t>
            </a:r>
            <a:r>
              <a:rPr lang="ru-RU" sz="2400" dirty="0"/>
              <a:t> +7 (950) </a:t>
            </a:r>
            <a:r>
              <a:rPr lang="ru-RU" sz="2400" dirty="0" smtClean="0"/>
              <a:t>551-86-89</a:t>
            </a:r>
            <a:endParaRPr lang="ru-RU" dirty="0"/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/>
              <a:t>Малкова Анна Сергеевна +7 (922) </a:t>
            </a:r>
            <a:r>
              <a:rPr lang="ru-RU" sz="2400" dirty="0" smtClean="0"/>
              <a:t>024-86-08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Сайт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 </a:t>
            </a: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ru-RU" sz="2400" dirty="0" err="1">
                <a:hlinkClick r:id="rId4"/>
              </a:rPr>
              <a:t>музей.гддют.рф</a:t>
            </a:r>
            <a:r>
              <a:rPr lang="ru-RU" sz="2400" dirty="0">
                <a:hlinkClick r:id="rId4"/>
              </a:rPr>
              <a:t>/</a:t>
            </a:r>
            <a:r>
              <a:rPr lang="en-US" sz="2400" dirty="0" err="1">
                <a:hlinkClick r:id="rId4"/>
              </a:rPr>
              <a:t>proektorium</a:t>
            </a:r>
            <a:r>
              <a:rPr lang="en-US" sz="2400" dirty="0" smtClean="0">
                <a:hlinkClick r:id="rId4"/>
              </a:rPr>
              <a:t>/</a:t>
            </a:r>
            <a:r>
              <a:rPr lang="ru-RU" sz="2400" dirty="0" smtClean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240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4A8B8C7-3458-4D08-9A6C-4409CA992685}"/>
              </a:ext>
            </a:extLst>
          </p:cNvPr>
          <p:cNvCxnSpPr>
            <a:cxnSpLocks/>
          </p:cNvCxnSpPr>
          <p:nvPr/>
        </p:nvCxnSpPr>
        <p:spPr>
          <a:xfrm>
            <a:off x="11484864" y="828435"/>
            <a:ext cx="0" cy="53041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2C6E5F0-BDE5-432F-9FC5-A2AE8919F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97" y="4275066"/>
            <a:ext cx="771125" cy="771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E1D8965-52AB-4577-8D3C-A0326213E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438697" y="1797170"/>
            <a:ext cx="771125" cy="771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C5F9EA-AC86-4212-8601-398D3D317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27" y="3023325"/>
            <a:ext cx="618524" cy="6185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72BCDDF-5596-4C7C-B223-41FE4204E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1923" y="698943"/>
            <a:ext cx="1127037" cy="11270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06CB5B5-96E3-40D6-BCB0-8D6DDAE94C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3328" y="5217882"/>
            <a:ext cx="1772301" cy="138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5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5F1B7-687A-4E92-9801-9B7C0250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компетенций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17912F-2183-4BC2-9CFB-2A860944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05" y="1939706"/>
            <a:ext cx="9475796" cy="458635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способность анализировать в условиях большого объема информации ;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способность создавать что-то новое;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креативность, инновационность;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 способность работать в команде (коммуникация и кооперация);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способность решать жизненные задачи, ставить цель, находить ее решение;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владение современными технологиями;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социальные навыки.</a:t>
            </a:r>
          </a:p>
          <a:p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421446F-186B-411F-8BC1-269491D9E0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1CADE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54091" y="730341"/>
            <a:ext cx="1209365" cy="12093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76FD939-A3BA-4B20-ADFF-55B8EABFA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325" y="5074922"/>
            <a:ext cx="1063750" cy="106375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4A8B8C7-3458-4D08-9A6C-4409CA992685}"/>
              </a:ext>
            </a:extLst>
          </p:cNvPr>
          <p:cNvCxnSpPr>
            <a:cxnSpLocks/>
          </p:cNvCxnSpPr>
          <p:nvPr/>
        </p:nvCxnSpPr>
        <p:spPr>
          <a:xfrm>
            <a:off x="11484864" y="828435"/>
            <a:ext cx="0" cy="53041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A03B99F-4238-4AAF-8FAC-E35123088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83" y="3350966"/>
            <a:ext cx="475582" cy="4755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8B42E46-0B00-4F16-843E-0361F3F33B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6" y="2660182"/>
            <a:ext cx="468926" cy="4689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8B83C16-C71D-481F-9D1E-B35BBCAC2E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2" y="4699592"/>
            <a:ext cx="316993" cy="3169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6A02845-E25B-4B4A-8452-071A877C17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3" y="5767866"/>
            <a:ext cx="475582" cy="4755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CAD939E-F128-45AB-917C-2FC7E83774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7" y="1791068"/>
            <a:ext cx="649553" cy="649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3FD4EC9-D625-48D5-A429-75351AD3D3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4" y="3967749"/>
            <a:ext cx="502309" cy="5023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2CEF2C3-0333-4164-99EF-156513B92B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5" y="5113570"/>
            <a:ext cx="557310" cy="5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0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45107" r="30619" b="8951"/>
          <a:stretch/>
        </p:blipFill>
        <p:spPr bwMode="auto">
          <a:xfrm>
            <a:off x="195943" y="2539822"/>
            <a:ext cx="6267502" cy="41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14580" r="12736" b="4715"/>
          <a:stretch/>
        </p:blipFill>
        <p:spPr bwMode="auto">
          <a:xfrm>
            <a:off x="6226628" y="2539822"/>
            <a:ext cx="5802085" cy="41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 r="1658" b="42613"/>
          <a:stretch/>
        </p:blipFill>
        <p:spPr bwMode="auto">
          <a:xfrm>
            <a:off x="1710863" y="315685"/>
            <a:ext cx="8420126" cy="200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5F1B7-687A-4E92-9801-9B7C0250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направления 2020-2021 уч.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17912F-2183-4BC2-9CFB-2A860944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05" y="1939706"/>
            <a:ext cx="9475796" cy="458635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 </a:t>
            </a:r>
            <a:r>
              <a:rPr lang="ru-RU" sz="2400" dirty="0"/>
              <a:t>Судьбы людей труда города Нижнего Тагила в годы войны и в мирное время.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400" dirty="0"/>
              <a:t> Отражение подвига трудовой доблести в культурном пространстве города.</a:t>
            </a:r>
          </a:p>
          <a:p>
            <a:pPr>
              <a:lnSpc>
                <a:spcPct val="170000"/>
              </a:lnSpc>
            </a:pPr>
            <a:r>
              <a:rPr lang="ru-RU" sz="2400" dirty="0"/>
              <a:t>Изобретения, идеи и технологии военной и гражданской продукции на предприятиях города.</a:t>
            </a:r>
          </a:p>
          <a:p>
            <a:pPr>
              <a:lnSpc>
                <a:spcPct val="170000"/>
              </a:lnSpc>
            </a:pPr>
            <a:r>
              <a:rPr lang="ru-RU" sz="2400" dirty="0"/>
              <a:t>Примеры духовной и гражданско-патриотической самоотверженности и массового трудового героизма </a:t>
            </a:r>
            <a:r>
              <a:rPr lang="ru-RU" sz="2400" dirty="0" err="1"/>
              <a:t>тагильчан</a:t>
            </a:r>
            <a:r>
              <a:rPr lang="ru-RU" sz="2400" dirty="0"/>
              <a:t>. </a:t>
            </a:r>
          </a:p>
          <a:p>
            <a:pPr lvl="0">
              <a:lnSpc>
                <a:spcPct val="150000"/>
              </a:lnSpc>
            </a:pPr>
            <a:endParaRPr lang="ru-RU" dirty="0"/>
          </a:p>
          <a:p>
            <a:pPr lvl="0">
              <a:lnSpc>
                <a:spcPct val="150000"/>
              </a:lnSpc>
            </a:pPr>
            <a:r>
              <a:rPr lang="ru-RU" dirty="0"/>
              <a:t> </a:t>
            </a:r>
            <a:endParaRPr lang="ru-RU" sz="320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4A8B8C7-3458-4D08-9A6C-4409CA992685}"/>
              </a:ext>
            </a:extLst>
          </p:cNvPr>
          <p:cNvCxnSpPr>
            <a:cxnSpLocks/>
          </p:cNvCxnSpPr>
          <p:nvPr/>
        </p:nvCxnSpPr>
        <p:spPr>
          <a:xfrm>
            <a:off x="11484864" y="828435"/>
            <a:ext cx="0" cy="53041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80CBC73-DC7E-4334-BD73-F46E53D39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610" y="5142269"/>
            <a:ext cx="1101179" cy="11011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53EF9EB-E54C-4D1B-8CFA-6420E6649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96" y="3467809"/>
            <a:ext cx="478836" cy="4788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EB2868F-28FD-43C4-8B3B-5055A0FD33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8" y="1978259"/>
            <a:ext cx="506464" cy="5064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953EBCD-B878-4F77-BD71-56C657B1BF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5" y="4491732"/>
            <a:ext cx="650537" cy="65053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2CEF2C3-0333-4164-99EF-156513B92B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5" y="2585308"/>
            <a:ext cx="650537" cy="6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5F1B7-687A-4E92-9801-9B7C0250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направления 2021-2022 уч.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17912F-2183-4BC2-9CFB-2A860944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405" y="1939706"/>
            <a:ext cx="9475796" cy="458635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 </a:t>
            </a:r>
            <a:r>
              <a:rPr lang="ru-RU" sz="2400" dirty="0"/>
              <a:t>Добровольчество.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400" dirty="0"/>
              <a:t> Инициативы творческой молодежи.</a:t>
            </a:r>
          </a:p>
          <a:p>
            <a:pPr>
              <a:lnSpc>
                <a:spcPct val="170000"/>
              </a:lnSpc>
            </a:pPr>
            <a:r>
              <a:rPr lang="ru-RU" sz="2400" dirty="0"/>
              <a:t>Патриотическое воспитание.</a:t>
            </a:r>
          </a:p>
          <a:p>
            <a:pPr lvl="0">
              <a:lnSpc>
                <a:spcPct val="150000"/>
              </a:lnSpc>
            </a:pPr>
            <a:endParaRPr lang="ru-RU" dirty="0"/>
          </a:p>
          <a:p>
            <a:pPr lvl="0">
              <a:lnSpc>
                <a:spcPct val="150000"/>
              </a:lnSpc>
            </a:pPr>
            <a:r>
              <a:rPr lang="ru-RU" dirty="0"/>
              <a:t> </a:t>
            </a:r>
            <a:endParaRPr lang="ru-RU" sz="320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4A8B8C7-3458-4D08-9A6C-4409CA992685}"/>
              </a:ext>
            </a:extLst>
          </p:cNvPr>
          <p:cNvCxnSpPr>
            <a:cxnSpLocks/>
          </p:cNvCxnSpPr>
          <p:nvPr/>
        </p:nvCxnSpPr>
        <p:spPr>
          <a:xfrm>
            <a:off x="11484864" y="828435"/>
            <a:ext cx="0" cy="53041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A1D5799-40C0-48CD-A712-F9AFF016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1" y="1935505"/>
            <a:ext cx="678321" cy="6783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42D53C3-8A52-457A-8052-4A552957D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994" y="2729187"/>
            <a:ext cx="689847" cy="6898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B2185D0-B636-458A-8957-44033700D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4" y="3566895"/>
            <a:ext cx="620987" cy="620987"/>
          </a:xfrm>
          <a:prstGeom prst="rect">
            <a:avLst/>
          </a:prstGeom>
        </p:spPr>
      </p:pic>
      <p:pic>
        <p:nvPicPr>
          <p:cNvPr id="15" name="Picture 4" descr="C:\Users\Пользователь\Downloads\WhatsApp Image 2021-11-23 at 10.12.59.jpeg">
            <a:extLst>
              <a:ext uri="{FF2B5EF4-FFF2-40B4-BE49-F238E27FC236}">
                <a16:creationId xmlns="" xmlns:a16="http://schemas.microsoft.com/office/drawing/2014/main" id="{523FF081-EB79-4FF9-B68B-60BA06BBE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15192" b="7548"/>
          <a:stretch/>
        </p:blipFill>
        <p:spPr bwMode="auto">
          <a:xfrm>
            <a:off x="655854" y="4658739"/>
            <a:ext cx="2970222" cy="194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Пользователь\Downloads\WhatsApp Image 2021-11-23 at 10.15.02.jpeg">
            <a:extLst>
              <a:ext uri="{FF2B5EF4-FFF2-40B4-BE49-F238E27FC236}">
                <a16:creationId xmlns="" xmlns:a16="http://schemas.microsoft.com/office/drawing/2014/main" id="{590A46B9-600F-4784-BD5D-7C0DD92C4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3" b="21344"/>
          <a:stretch/>
        </p:blipFill>
        <p:spPr bwMode="auto">
          <a:xfrm>
            <a:off x="3789753" y="4697312"/>
            <a:ext cx="3029682" cy="1861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Пользователь\Downloads\WhatsApp Image 2021-11-23 at 10.13.44.jpeg">
            <a:extLst>
              <a:ext uri="{FF2B5EF4-FFF2-40B4-BE49-F238E27FC236}">
                <a16:creationId xmlns="" xmlns:a16="http://schemas.microsoft.com/office/drawing/2014/main" id="{46483A2C-B72E-4069-A58D-DB2134A7C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"/>
          <a:stretch/>
        </p:blipFill>
        <p:spPr bwMode="auto">
          <a:xfrm>
            <a:off x="6942406" y="1935505"/>
            <a:ext cx="4351893" cy="4622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5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3EE49B-312D-4BF8-9782-8D7C52A0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ДЕЙСТВИЙ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4B3CD31-0861-4188-99F5-3F3B5AD6E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66" y="4565430"/>
            <a:ext cx="200316" cy="200316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6E66C896-15D6-4100-BC93-72DD3AADF46F}"/>
              </a:ext>
            </a:extLst>
          </p:cNvPr>
          <p:cNvCxnSpPr>
            <a:cxnSpLocks/>
          </p:cNvCxnSpPr>
          <p:nvPr/>
        </p:nvCxnSpPr>
        <p:spPr>
          <a:xfrm>
            <a:off x="11484864" y="828435"/>
            <a:ext cx="0" cy="53041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37477FF-9236-4E73-956B-C0DCC4739811}"/>
              </a:ext>
            </a:extLst>
          </p:cNvPr>
          <p:cNvSpPr/>
          <p:nvPr/>
        </p:nvSpPr>
        <p:spPr>
          <a:xfrm>
            <a:off x="1064208" y="2022248"/>
            <a:ext cx="1682448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+mj-lt"/>
              </a:rPr>
              <a:t>1 этап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+mj-lt"/>
              </a:rPr>
              <a:t>#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ПРОобраз</a:t>
            </a:r>
            <a:endParaRPr lang="ru-RU" sz="2400" dirty="0"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B6D4A2E-20ED-4AE1-ADB2-1F08652434FB}"/>
              </a:ext>
            </a:extLst>
          </p:cNvPr>
          <p:cNvSpPr/>
          <p:nvPr/>
        </p:nvSpPr>
        <p:spPr>
          <a:xfrm>
            <a:off x="4361207" y="2013383"/>
            <a:ext cx="208961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+mj-lt"/>
              </a:rPr>
              <a:t>2 этап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+mj-lt"/>
              </a:rPr>
              <a:t>#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ПРОрешение</a:t>
            </a:r>
            <a:endParaRPr lang="ru-RU" sz="2400" dirty="0">
              <a:latin typeface="+mj-l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93B54BD-D25F-4C50-A111-343792A99228}"/>
              </a:ext>
            </a:extLst>
          </p:cNvPr>
          <p:cNvSpPr/>
          <p:nvPr/>
        </p:nvSpPr>
        <p:spPr>
          <a:xfrm>
            <a:off x="8065369" y="1974377"/>
            <a:ext cx="2235420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+mj-lt"/>
              </a:rPr>
              <a:t>3 этап </a:t>
            </a:r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+mj-lt"/>
              </a:rPr>
              <a:t>#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ПРОдвижение</a:t>
            </a:r>
            <a:endParaRPr lang="ru-RU" sz="2400" dirty="0">
              <a:latin typeface="+mj-l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8F06747-92A3-4AF9-872A-75E3A81A3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647" y="3006129"/>
            <a:ext cx="980446" cy="98044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DF3EC38-BCC0-4419-970E-E5A71017C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761" y="2906822"/>
            <a:ext cx="980446" cy="98044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7346C50-2027-4B1E-B7E3-A72BDB4E3CFF}"/>
              </a:ext>
            </a:extLst>
          </p:cNvPr>
          <p:cNvSpPr/>
          <p:nvPr/>
        </p:nvSpPr>
        <p:spPr>
          <a:xfrm>
            <a:off x="825617" y="6019588"/>
            <a:ext cx="1076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октябрь</a:t>
            </a:r>
            <a:endParaRPr lang="ru-RU" sz="20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03B5974-EF97-46D0-B592-E1885A49D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84" y="6059299"/>
            <a:ext cx="369332" cy="3693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ECF4B25-692F-4CEA-B76A-E08B37818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440" y="737009"/>
            <a:ext cx="931456" cy="93145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A6996CC7-DAE1-456C-BD47-B313A8A9DFB1}"/>
              </a:ext>
            </a:extLst>
          </p:cNvPr>
          <p:cNvSpPr/>
          <p:nvPr/>
        </p:nvSpPr>
        <p:spPr>
          <a:xfrm>
            <a:off x="442656" y="4370806"/>
            <a:ext cx="38684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У</a:t>
            </a:r>
            <a:r>
              <a:rPr lang="ru-RU" dirty="0" smtClean="0"/>
              <a:t>частники </a:t>
            </a:r>
            <a:r>
              <a:rPr lang="ru-RU" dirty="0"/>
              <a:t>присылают свои </a:t>
            </a:r>
            <a:r>
              <a:rPr lang="ru-RU" dirty="0" smtClean="0"/>
              <a:t>идеи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Эксперты формируют список участников</a:t>
            </a:r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8A09188-82FD-46EE-9AEE-5DB3CF842BC7}"/>
              </a:ext>
            </a:extLst>
          </p:cNvPr>
          <p:cNvSpPr/>
          <p:nvPr/>
        </p:nvSpPr>
        <p:spPr>
          <a:xfrm>
            <a:off x="4555041" y="6019588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ноябрь-март</a:t>
            </a:r>
            <a:endParaRPr lang="ru-RU" sz="20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8B433B6-FC62-450F-8436-55BA0CD836C3}"/>
              </a:ext>
            </a:extLst>
          </p:cNvPr>
          <p:cNvSpPr/>
          <p:nvPr/>
        </p:nvSpPr>
        <p:spPr>
          <a:xfrm>
            <a:off x="4353988" y="4375692"/>
            <a:ext cx="3253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</a:rPr>
              <a:t>Реализация </a:t>
            </a:r>
            <a:r>
              <a:rPr lang="ru-RU" dirty="0" smtClean="0">
                <a:solidFill>
                  <a:srgbClr val="000000"/>
                </a:solidFill>
              </a:rPr>
              <a:t>проекта</a:t>
            </a:r>
          </a:p>
          <a:p>
            <a:pPr>
              <a:lnSpc>
                <a:spcPct val="150000"/>
              </a:lnSpc>
            </a:pPr>
            <a:r>
              <a:rPr lang="ru-RU" dirty="0"/>
              <a:t>Образовательные </a:t>
            </a:r>
            <a:r>
              <a:rPr lang="ru-RU" dirty="0" err="1"/>
              <a:t>вебинары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</a:rPr>
              <a:t>Консультации </a:t>
            </a:r>
            <a:r>
              <a:rPr lang="ru-RU" dirty="0">
                <a:solidFill>
                  <a:srgbClr val="000000"/>
                </a:solidFill>
              </a:rPr>
              <a:t>с </a:t>
            </a:r>
            <a:r>
              <a:rPr lang="ru-RU" dirty="0" smtClean="0">
                <a:solidFill>
                  <a:srgbClr val="000000"/>
                </a:solidFill>
              </a:rPr>
              <a:t>экспертами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</a:rPr>
              <a:t>Отбор проектов в 3-ий этап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FF5B433-29A1-4BE8-8FA4-D399C347439C}"/>
              </a:ext>
            </a:extLst>
          </p:cNvPr>
          <p:cNvSpPr/>
          <p:nvPr/>
        </p:nvSpPr>
        <p:spPr>
          <a:xfrm>
            <a:off x="8696856" y="6019588"/>
            <a:ext cx="972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апрель</a:t>
            </a:r>
            <a:endParaRPr lang="ru-RU" sz="2000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4C63D19-C88D-43A6-BD7A-E05D675BF2E0}"/>
              </a:ext>
            </a:extLst>
          </p:cNvPr>
          <p:cNvSpPr/>
          <p:nvPr/>
        </p:nvSpPr>
        <p:spPr>
          <a:xfrm>
            <a:off x="7938207" y="4370806"/>
            <a:ext cx="325369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</a:rPr>
              <a:t>Защита проектов</a:t>
            </a:r>
          </a:p>
          <a:p>
            <a:pPr>
              <a:lnSpc>
                <a:spcPct val="150000"/>
              </a:lnSpc>
            </a:pPr>
            <a:r>
              <a:rPr lang="ru-RU" dirty="0"/>
              <a:t>Дальнейшее сопровождение по реализации проектов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6AE856E-3C40-4F81-A1DB-F9A76E833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948" y="4565430"/>
            <a:ext cx="200316" cy="20031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6DD20EB8-361D-479B-90FB-D962594E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948" y="4980463"/>
            <a:ext cx="200316" cy="2003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D5985B6-991C-49CF-9DF0-5315D043D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948" y="5395496"/>
            <a:ext cx="200316" cy="20031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60405C8-DC68-42C3-9BAB-6E55C7524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405" y="4565430"/>
            <a:ext cx="200316" cy="20031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52CDF516-CE2E-4284-99CB-19AEF5298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405" y="4980463"/>
            <a:ext cx="200316" cy="20031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1F23F5B8-490F-4904-9F4D-A2C3C1827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322" y="6059299"/>
            <a:ext cx="369332" cy="36933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7221AE6-A8EC-42BA-9060-2E462B785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882" y="6059299"/>
            <a:ext cx="369332" cy="3693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B40602B-59EE-406A-B7F3-0986D7A92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548" y="2906822"/>
            <a:ext cx="1323700" cy="1323700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F6F3BC50-3F87-4D82-AC07-AB25BDBB09BA}"/>
              </a:ext>
            </a:extLst>
          </p:cNvPr>
          <p:cNvGrpSpPr/>
          <p:nvPr/>
        </p:nvGrpSpPr>
        <p:grpSpPr>
          <a:xfrm>
            <a:off x="1222728" y="2900383"/>
            <a:ext cx="1204958" cy="1194746"/>
            <a:chOff x="1197286" y="2865807"/>
            <a:chExt cx="1204958" cy="1194746"/>
          </a:xfrm>
        </p:grpSpPr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B844842F-D2BC-4C0E-8D37-18F0DE33B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7286" y="2865807"/>
              <a:ext cx="1179290" cy="117929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="" xmlns:a16="http://schemas.microsoft.com/office/drawing/2014/main" id="{E7E9662C-8CDD-4F4E-8A25-BAE4EBFFD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44084" y="3602393"/>
              <a:ext cx="458160" cy="458160"/>
            </a:xfrm>
            <a:prstGeom prst="rect">
              <a:avLst/>
            </a:prstGeom>
          </p:spPr>
        </p:pic>
      </p:grp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98CF07ED-22AF-4197-BEC5-EFD7DF139C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674" y="2823938"/>
            <a:ext cx="1307542" cy="130754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831E089-24A7-4C93-ABC6-119FA8B6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73" y="4991263"/>
            <a:ext cx="200316" cy="20031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831E089-24A7-4C93-ABC6-119FA8B6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948" y="5814327"/>
            <a:ext cx="200316" cy="2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1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ультимедиа в Интернете 3" title="￐ﾢ￐ﾵ￑ﾀ￑ﾀ￐ﾸ￑ﾂ￐ﾾ￑ﾀ￐ﾸ￑ﾏ ￑ﾃ￑ﾁ￐﾿￐ﾵ￑ﾅ￐ﾰ">
            <a:hlinkClick r:id="" action="ppaction://media"/>
            <a:extLst>
              <a:ext uri="{FF2B5EF4-FFF2-40B4-BE49-F238E27FC236}">
                <a16:creationId xmlns="" xmlns:a16="http://schemas.microsoft.com/office/drawing/2014/main" id="{6E1F27FE-6E5A-42E7-884C-B2C1F57A059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071" y="0"/>
            <a:ext cx="12138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5F1B7-687A-4E92-9801-9B7C0250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dirty="0"/>
              <a:t>Результаты реализации проекта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51712D29-FFD1-4003-8FE6-BD6F47DC00E6}"/>
              </a:ext>
            </a:extLst>
          </p:cNvPr>
          <p:cNvCxnSpPr>
            <a:cxnSpLocks/>
          </p:cNvCxnSpPr>
          <p:nvPr/>
        </p:nvCxnSpPr>
        <p:spPr>
          <a:xfrm>
            <a:off x="11484864" y="828435"/>
            <a:ext cx="0" cy="53041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C1DB01C-F62C-4BB4-99AB-DA92379CB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678" y="740663"/>
            <a:ext cx="981004" cy="98100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565C93F-0B6A-459D-AF7C-967EEC2C34CF}"/>
              </a:ext>
            </a:extLst>
          </p:cNvPr>
          <p:cNvSpPr/>
          <p:nvPr/>
        </p:nvSpPr>
        <p:spPr>
          <a:xfrm>
            <a:off x="550562" y="4520674"/>
            <a:ext cx="2621436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+mj-lt"/>
              </a:rPr>
              <a:t>условия для личностного развития и профессионального самоопределения молодежи</a:t>
            </a:r>
            <a:endParaRPr lang="ru-RU" b="1" dirty="0"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5C5753C-05B3-453B-BF54-87E6FC6CC978}"/>
              </a:ext>
            </a:extLst>
          </p:cNvPr>
          <p:cNvSpPr/>
          <p:nvPr/>
        </p:nvSpPr>
        <p:spPr>
          <a:xfrm>
            <a:off x="5883783" y="4936173"/>
            <a:ext cx="212752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команда </a:t>
            </a:r>
            <a:endParaRPr lang="ru-RU" b="1" dirty="0"/>
          </a:p>
          <a:p>
            <a:pPr algn="ctr"/>
            <a:r>
              <a:rPr lang="ru-RU" b="1" dirty="0"/>
              <a:t>экспертов </a:t>
            </a:r>
            <a:endParaRPr lang="ru-RU" b="1" dirty="0">
              <a:latin typeface="+mj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C7D96A0-66FF-4236-B841-420F4C7F3B3C}"/>
              </a:ext>
            </a:extLst>
          </p:cNvPr>
          <p:cNvSpPr/>
          <p:nvPr/>
        </p:nvSpPr>
        <p:spPr>
          <a:xfrm>
            <a:off x="3462364" y="4936172"/>
            <a:ext cx="212608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+mj-lt"/>
              </a:rPr>
              <a:t>потенциальные спонсоры</a:t>
            </a:r>
            <a:endParaRPr lang="ru-RU" b="1" dirty="0">
              <a:latin typeface="+mj-l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95E005F-B9F7-4501-AFD6-77045F752E86}"/>
              </a:ext>
            </a:extLst>
          </p:cNvPr>
          <p:cNvSpPr/>
          <p:nvPr/>
        </p:nvSpPr>
        <p:spPr>
          <a:xfrm>
            <a:off x="8011311" y="4865731"/>
            <a:ext cx="3068832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условия для дальнейшего продвижения</a:t>
            </a:r>
          </a:p>
          <a:p>
            <a:pPr algn="ctr"/>
            <a:r>
              <a:rPr lang="ru-RU" b="1" dirty="0">
                <a:latin typeface="+mj-lt"/>
              </a:rPr>
              <a:t> в городе </a:t>
            </a:r>
            <a:r>
              <a:rPr lang="ru-RU" b="1" dirty="0" smtClean="0">
                <a:latin typeface="+mj-lt"/>
              </a:rPr>
              <a:t>Нижний </a:t>
            </a:r>
            <a:r>
              <a:rPr lang="ru-RU" b="1" dirty="0">
                <a:latin typeface="+mj-lt"/>
              </a:rPr>
              <a:t>Тагил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C47576D-7C34-4FC8-87ED-407DD84CD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064" y="2790502"/>
            <a:ext cx="1440000" cy="144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AB1168A-C253-4837-8791-7B813A780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727" y="2790502"/>
            <a:ext cx="1440000" cy="144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B726709-C14A-4E38-BA56-9A9B0E46A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446" y="2790502"/>
            <a:ext cx="1440000" cy="14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2773F4F-CECC-4D2B-B941-DF8190B37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7255" y="279050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479BA6-BCEB-404B-909E-8BEE0CEB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ПАРТНЕРЫ ПРОЕКТА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DF174CD-382D-47A8-92AD-5B317D52AE34}"/>
              </a:ext>
            </a:extLst>
          </p:cNvPr>
          <p:cNvCxnSpPr>
            <a:cxnSpLocks/>
          </p:cNvCxnSpPr>
          <p:nvPr/>
        </p:nvCxnSpPr>
        <p:spPr>
          <a:xfrm>
            <a:off x="11484864" y="828435"/>
            <a:ext cx="0" cy="53041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E660F0F-E23F-4578-A311-FD4D92F0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527" y="734117"/>
            <a:ext cx="1079894" cy="10798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A9E2E33-2DA3-414B-827E-7B401FAD9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44" y="1948704"/>
            <a:ext cx="2160000" cy="21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55E8345-1134-4A17-84DC-C63794E1D1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89" t="5832" r="17155" b="16826"/>
          <a:stretch/>
        </p:blipFill>
        <p:spPr>
          <a:xfrm>
            <a:off x="5008969" y="4572000"/>
            <a:ext cx="2053113" cy="18643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8A29799-1727-43BD-A9A2-8C123BE493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28" t="10762" r="26049" b="10619"/>
          <a:stretch/>
        </p:blipFill>
        <p:spPr>
          <a:xfrm>
            <a:off x="1024127" y="4336289"/>
            <a:ext cx="1951301" cy="22452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96E8E0E-195E-45A4-8718-2523F6423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372" y="1948704"/>
            <a:ext cx="2947500" cy="216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5F11DB2-B69C-4ECA-8CAF-654232CF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77" y="1814011"/>
            <a:ext cx="2553750" cy="25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5A60BAA8-B603-44E2-9791-302624A7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88" y="4367761"/>
            <a:ext cx="2218111" cy="221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AECB71-DE2A-4412-A36F-01A2E2F2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76" y="4343632"/>
            <a:ext cx="2218112" cy="22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57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мплекс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563_TF22378848.potx" id="{6DCD0967-A04E-431F-9EF9-3DF61BC4AB39}" vid="{943180A9-332B-48B8-BEA3-0C7B70DB306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tf22378848</Template>
  <TotalTime>0</TotalTime>
  <Words>246</Words>
  <Application>Microsoft Office PowerPoint</Application>
  <PresentationFormat>Произвольный</PresentationFormat>
  <Paragraphs>65</Paragraphs>
  <Slides>10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Комплекс</vt:lpstr>
      <vt:lpstr>Как стать участником и победителем</vt:lpstr>
      <vt:lpstr>Набор компетенций</vt:lpstr>
      <vt:lpstr>Презентация PowerPoint</vt:lpstr>
      <vt:lpstr>направления 2020-2021 уч. года</vt:lpstr>
      <vt:lpstr>направления 2021-2022 уч. года</vt:lpstr>
      <vt:lpstr>План ДЕЙСТВИЙ</vt:lpstr>
      <vt:lpstr>Презентация PowerPoint</vt:lpstr>
      <vt:lpstr>Результаты реализации проекта</vt:lpstr>
      <vt:lpstr>ПАРТНЕРЫ ПРОЕКТА</vt:lpstr>
      <vt:lpstr>Наши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2020-05-31T17:43:30Z</dcterms:created>
  <dcterms:modified xsi:type="dcterms:W3CDTF">2022-01-21T11:20:32Z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