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8" r:id="rId5"/>
    <p:sldId id="290" r:id="rId6"/>
    <p:sldId id="291" r:id="rId7"/>
    <p:sldId id="289" r:id="rId8"/>
    <p:sldId id="292" r:id="rId9"/>
    <p:sldId id="293" r:id="rId10"/>
    <p:sldId id="256" r:id="rId11"/>
    <p:sldId id="283" r:id="rId12"/>
    <p:sldId id="281" r:id="rId13"/>
    <p:sldId id="280" r:id="rId14"/>
    <p:sldId id="287" r:id="rId15"/>
    <p:sldId id="279" r:id="rId16"/>
    <p:sldId id="284" r:id="rId17"/>
    <p:sldId id="286" r:id="rId18"/>
    <p:sldId id="295" r:id="rId19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DBDE"/>
    <a:srgbClr val="FFE19F"/>
    <a:srgbClr val="F1F1F1"/>
    <a:srgbClr val="FBE3D7"/>
    <a:srgbClr val="3BC2FF"/>
    <a:srgbClr val="49C19B"/>
    <a:srgbClr val="35DAE4"/>
    <a:srgbClr val="398CD6"/>
    <a:srgbClr val="579F69"/>
    <a:srgbClr val="1CAD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753" autoAdjust="0"/>
    <p:restoredTop sz="96120" autoAdjust="0"/>
  </p:normalViewPr>
  <p:slideViewPr>
    <p:cSldViewPr snapToGrid="0">
      <p:cViewPr varScale="1">
        <p:scale>
          <a:sx n="61" d="100"/>
          <a:sy n="61" d="100"/>
        </p:scale>
        <p:origin x="84" y="9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205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8C1C13-2C9A-404D-939F-A570147E405E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B53ADFC-ABB8-401A-BB24-33FDAFEDCEBD}" type="slidenum">
              <a:rPr lang="ru-RU" noProof="1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73324930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4B43695-5FA6-4F02-B9E0-061FEB8531FD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1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B725628-3A68-42F4-BA86-981817953149}" type="slidenum">
              <a:rPr lang="ru-RU" noProof="1" dirty="0" smtClean="0"/>
              <a:t>‹#›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6492586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4B725628-3A68-42F4-BA86-981817953149}" type="slidenum">
              <a:rPr lang="ru-RU" noProof="1" smtClean="0"/>
              <a:t>7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385925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8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139552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13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2194939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4B725628-3A68-42F4-BA86-981817953149}" type="slidenum">
              <a:rPr lang="ru-RU" noProof="1" smtClean="0"/>
              <a:t>15</a:t>
            </a:fld>
            <a:endParaRPr lang="ru-RU" noProof="1"/>
          </a:p>
        </p:txBody>
      </p:sp>
    </p:spTree>
    <p:extLst>
      <p:ext uri="{BB962C8B-B14F-4D97-AF65-F5344CB8AC3E}">
        <p14:creationId xmlns:p14="http://schemas.microsoft.com/office/powerpoint/2010/main" val="4261297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pPr rtl="0"/>
            <a:r>
              <a:rPr lang="ru-RU" noProof="1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fld id="{B0782AA3-67B9-4765-B9F6-4486863CD55C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702670-8E65-484A-AE81-011E0AB377F4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 hasCustomPrompt="1"/>
          </p:nvPr>
        </p:nvSpPr>
        <p:spPr>
          <a:xfrm>
            <a:off x="990601" y="762000"/>
            <a:ext cx="7581900" cy="5410200"/>
          </a:xfrm>
        </p:spPr>
        <p:txBody>
          <a:bodyPr vert="eaVert"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66A1581-D96C-4713-A7B2-04645BB123FB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DB0E4F-7BB1-42EC-B34F-39E61A9121B8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Овал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b="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8610600" y="4960137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E63DF0-04AB-40A2-A39B-2EAD6A41AAB2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 hasCustomPrompt="1"/>
          </p:nvPr>
        </p:nvSpPr>
        <p:spPr>
          <a:xfrm>
            <a:off x="1024127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5989320" y="2286000"/>
            <a:ext cx="4754880" cy="4023360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3343B54-B784-47DB-9722-6EEFBA96FE07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 hasCustomPrompt="1"/>
          </p:nvPr>
        </p:nvSpPr>
        <p:spPr>
          <a:xfrm>
            <a:off x="102412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 hasCustomPrompt="1"/>
          </p:nvPr>
        </p:nvSpPr>
        <p:spPr>
          <a:xfrm>
            <a:off x="102412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 hasCustomPrompt="1"/>
          </p:nvPr>
        </p:nvSpPr>
        <p:spPr>
          <a:xfrm>
            <a:off x="5990888" y="2179636"/>
            <a:ext cx="4754880" cy="822960"/>
          </a:xfrm>
        </p:spPr>
        <p:txBody>
          <a:bodyPr lIns="137160" rIns="137160" rtlCol="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 hasCustomPrompt="1"/>
          </p:nvPr>
        </p:nvSpPr>
        <p:spPr>
          <a:xfrm>
            <a:off x="5990888" y="2967788"/>
            <a:ext cx="4754880" cy="3341572"/>
          </a:xfrm>
        </p:spPr>
        <p:txBody>
          <a:bodyPr rtlCol="0"/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9BA405B-501A-4E54-AFB2-3B13C5F617A9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208A24-1338-4F05-A509-1513283A2797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D0572F-6397-40EE-AB86-2EC01D1D6D88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 hasCustomPrompt="1"/>
          </p:nvPr>
        </p:nvSpPr>
        <p:spPr>
          <a:xfrm>
            <a:off x="5715000" y="822960"/>
            <a:ext cx="5678424" cy="5184648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1024128" y="2257506"/>
            <a:ext cx="4389120" cy="3762294"/>
          </a:xfrm>
        </p:spPr>
        <p:txBody>
          <a:bodyPr lIns="91440" rIns="91440" rtlCol="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97C8E3-02EA-40C4-9657-C147DCAB62A9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ru-RU" noProof="1" dirty="0" smtClean="0"/>
              <a:t>‹#›</a:t>
            </a:fld>
            <a:endParaRPr lang="ru-RU" noProof="1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rtlCol="0" anchor="ctr">
            <a:normAutofit/>
          </a:bodyPr>
          <a:lstStyle>
            <a:lvl1pPr algn="r">
              <a:defRPr sz="5000" spc="200" baseline="0"/>
            </a:lvl1pPr>
          </a:lstStyle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Рисунок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1"/>
              <a:t>Щелкните значок, чтобы добавить изображение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 hasCustomPrompt="1"/>
          </p:nvPr>
        </p:nvSpPr>
        <p:spPr>
          <a:xfrm>
            <a:off x="8610600" y="4960138"/>
            <a:ext cx="3200400" cy="1463040"/>
          </a:xfrm>
        </p:spPr>
        <p:txBody>
          <a:bodyPr lIns="91440" rIns="91440" rtlCol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6BF24CD-D290-4591-A4FE-82402995ECFA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1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67E5644-1E61-4311-A31E-84CB9C7AA8A9}" type="slidenum">
              <a:rPr lang="ru-RU" noProof="1" dirty="0" smtClean="0"/>
              <a:t>‹#›</a:t>
            </a:fld>
            <a:endParaRPr lang="ru-RU" noProof="1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1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 rtl="0"/>
            <a:r>
              <a:rPr lang="ru-RU" noProof="1"/>
              <a:t>Щелкните, чтобы изменить стили текста образца слайда</a:t>
            </a:r>
          </a:p>
          <a:p>
            <a:pPr lvl="1" rtl="0"/>
            <a:r>
              <a:rPr lang="ru-RU" noProof="1"/>
              <a:t>Второй уровень</a:t>
            </a:r>
          </a:p>
          <a:p>
            <a:pPr lvl="2" rtl="0"/>
            <a:r>
              <a:rPr lang="ru-RU" noProof="1"/>
              <a:t>Третий уровень</a:t>
            </a:r>
          </a:p>
          <a:p>
            <a:pPr lvl="3" rtl="0"/>
            <a:r>
              <a:rPr lang="ru-RU" noProof="1"/>
              <a:t>Четвертый уровень</a:t>
            </a:r>
          </a:p>
          <a:p>
            <a:pPr lvl="4" rtl="0"/>
            <a:r>
              <a:rPr lang="ru-RU" noProof="1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1FA4ABA8-BD9A-4E07-908B-7C1BB26B50FF}" type="datetime1">
              <a:rPr lang="ru-RU" noProof="1" smtClean="0"/>
              <a:t>07.04.2022</a:t>
            </a:fld>
            <a:endParaRPr lang="ru-RU" noProof="1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endParaRPr lang="ru-RU" noProof="1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pPr rtl="0"/>
            <a:fld id="{4FAB73BC-B049-4115-A692-8D63A059BFB8}" type="slidenum">
              <a:rPr lang="ru-RU" noProof="1" dirty="0" smtClean="0"/>
              <a:pPr/>
              <a:t>‹#›</a:t>
            </a:fld>
            <a:endParaRPr lang="ru-RU" noProof="1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7.png"/><Relationship Id="rId7" Type="http://schemas.openxmlformats.org/officeDocument/2006/relationships/image" Target="../media/image3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jpg"/><Relationship Id="rId9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png"/><Relationship Id="rId7" Type="http://schemas.openxmlformats.org/officeDocument/2006/relationships/image" Target="../media/image43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mailto:Museum.gddut@gmail.com" TargetMode="External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http://&#1084;&#1091;&#1079;&#1077;&#1081;.&#1075;&#1076;&#1076;&#1102;&#1090;.&#1088;&#1092;/proektoriu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475" y="1808832"/>
            <a:ext cx="6400689" cy="3240335"/>
          </a:xfrm>
        </p:spPr>
        <p:txBody>
          <a:bodyPr>
            <a:normAutofit/>
          </a:bodyPr>
          <a:lstStyle/>
          <a:p>
            <a:r>
              <a:rPr lang="ru-RU" sz="7200" b="1" dirty="0">
                <a:latin typeface="Gabriola" panose="04040605051002020D02" pitchFamily="82" charset="0"/>
              </a:rPr>
              <a:t>Подготовка к защите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556F65FB-66B8-4F5A-8EE1-BCEB5A866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78164" y="1627632"/>
            <a:ext cx="4022725" cy="4022725"/>
          </a:xfrm>
        </p:spPr>
      </p:pic>
    </p:spTree>
    <p:extLst>
      <p:ext uri="{BB962C8B-B14F-4D97-AF65-F5344CB8AC3E}">
        <p14:creationId xmlns:p14="http://schemas.microsoft.com/office/powerpoint/2010/main" val="29851834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D3EF42-04F4-47EC-A257-5FF5BBF1A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Цель проекта 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CEAEB7F1-834B-4055-ABAE-8F89CF98E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6204" y="2286000"/>
            <a:ext cx="9207998" cy="4023360"/>
          </a:xfrm>
        </p:spPr>
        <p:txBody>
          <a:bodyPr>
            <a:noAutofit/>
          </a:bodyPr>
          <a:lstStyle/>
          <a:p>
            <a:r>
              <a:rPr lang="ru-RU" sz="3200" dirty="0"/>
              <a:t>Вовлечение молодежи в возрасте 13-18 лет в общественную деятельность, направленную на решение социально-значимых проблем г. Н. Тагил </a:t>
            </a:r>
            <a:endParaRPr lang="en-US" sz="3200" dirty="0"/>
          </a:p>
          <a:p>
            <a:endParaRPr lang="ru-RU" sz="3200" dirty="0"/>
          </a:p>
          <a:p>
            <a:r>
              <a:rPr lang="ru-RU" sz="3200" dirty="0"/>
              <a:t>Организация интерактивной площадки творческого и социального проектирования молодежи </a:t>
            </a:r>
            <a:r>
              <a:rPr lang="ru-RU" sz="3200" b="1" dirty="0"/>
              <a:t>«#ПРОекториУм</a:t>
            </a:r>
            <a:r>
              <a:rPr lang="ru-RU" sz="3200" dirty="0"/>
              <a:t>»</a:t>
            </a:r>
          </a:p>
        </p:txBody>
      </p:sp>
      <p:pic>
        <p:nvPicPr>
          <p:cNvPr id="13" name="Объект 9">
            <a:extLst>
              <a:ext uri="{FF2B5EF4-FFF2-40B4-BE49-F238E27FC236}">
                <a16:creationId xmlns:a16="http://schemas.microsoft.com/office/drawing/2014/main" id="{CEFA192C-CB68-4132-8D2E-B4F1697E08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627" y="828435"/>
            <a:ext cx="943074" cy="943074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878B689F-90DF-4B53-8F01-D936F7936FE1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FFAAEBE-1EA7-441B-A2E9-739A5858F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57" y="2286000"/>
            <a:ext cx="588572" cy="58857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54E0D1-B739-4F41-AE52-B779E396D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60987" y="3694176"/>
            <a:ext cx="694714" cy="694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1168B1-ECFB-4F77-860B-AB5FB19508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3743" y="5031396"/>
            <a:ext cx="1101179" cy="11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528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Значимость проекта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128" y="1968759"/>
            <a:ext cx="9720073" cy="4340601"/>
          </a:xfrm>
        </p:spPr>
        <p:txBody>
          <a:bodyPr>
            <a:normAutofit/>
          </a:bodyPr>
          <a:lstStyle/>
          <a:p>
            <a:r>
              <a:rPr lang="ru-RU" sz="2400" b="1" dirty="0"/>
              <a:t>ПРАКТИЧЕСКАЯ ЗНАЧИМОСТЬ</a:t>
            </a:r>
            <a:endParaRPr lang="ru-RU" sz="1800" dirty="0"/>
          </a:p>
          <a:p>
            <a:r>
              <a:rPr lang="ru-RU" sz="2400" dirty="0"/>
              <a:t>Проект позволяет учащимся приобрести опыт позитивного взаимодействия в неформальной среде для развития личностного потенциала и профессионально значимых умений</a:t>
            </a:r>
          </a:p>
          <a:p>
            <a:endParaRPr lang="ru-RU" sz="1800" dirty="0"/>
          </a:p>
          <a:p>
            <a:r>
              <a:rPr lang="ru-RU" sz="2400" b="1" dirty="0"/>
              <a:t>СОЦИАЛЬНАЯ ЗНАЧИМОСТЬ</a:t>
            </a:r>
            <a:endParaRPr lang="ru-RU" sz="1800" dirty="0"/>
          </a:p>
          <a:p>
            <a:r>
              <a:rPr lang="ru-RU" sz="2400" dirty="0"/>
              <a:t>Формирование проектного детско-подросткового сообщества для обучения и привлечения к проблемам города внимания потенциальных спонсоров, волонтеров, грантодателей</a:t>
            </a:r>
            <a:endParaRPr lang="ru-RU" sz="1800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DD4B725-A6DD-4884-8143-6344AFF6DAE0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CCE005-ADA4-4DC3-8917-43185BC74D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512" y="548640"/>
            <a:ext cx="1038069" cy="10380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F6854EC-C499-4225-B9C5-E0145573E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99" y="3973313"/>
            <a:ext cx="634176" cy="6341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7AF385-72E8-4211-8013-F73DD6A9A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98" y="1879360"/>
            <a:ext cx="634177" cy="634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771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9BA6-BCEB-404B-909E-8BEE0CE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КОМАНДА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60FC40-1CFC-425E-8AA4-C1407D8E0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630" y="828435"/>
            <a:ext cx="811286" cy="811286"/>
          </a:xfrm>
          <a:prstGeom prst="rect">
            <a:avLst/>
          </a:prstGeom>
        </p:spPr>
      </p:pic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F174CD-382D-47A8-92AD-5B317D52AE3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642F2F-A78B-44B0-BD61-52DAC632C6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176" t="652" r="-18679" b="-652"/>
          <a:stretch/>
        </p:blipFill>
        <p:spPr>
          <a:xfrm>
            <a:off x="772152" y="4231729"/>
            <a:ext cx="1620000" cy="1620000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1FE8B94-DC3D-4E5C-A2C1-29A5ADD0EC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" t="1" r="18071" b="18363"/>
          <a:stretch/>
        </p:blipFill>
        <p:spPr>
          <a:xfrm>
            <a:off x="8228409" y="1806708"/>
            <a:ext cx="1624075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2A972CF-C935-45DF-9D13-26B7737815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20239" t="5134" r="29845" b="18258"/>
          <a:stretch/>
        </p:blipFill>
        <p:spPr>
          <a:xfrm>
            <a:off x="8310805" y="4254366"/>
            <a:ext cx="1620000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4F03D74-E16A-4D04-819A-BFCE33A13032}"/>
              </a:ext>
            </a:extLst>
          </p:cNvPr>
          <p:cNvPicPr>
            <a:picLocks/>
          </p:cNvPicPr>
          <p:nvPr/>
        </p:nvPicPr>
        <p:blipFill rotWithShape="1">
          <a:blip r:embed="rId7"/>
          <a:srcRect l="35795" t="15457" r="25194" b="26026"/>
          <a:stretch/>
        </p:blipFill>
        <p:spPr>
          <a:xfrm>
            <a:off x="4468879" y="1843696"/>
            <a:ext cx="1682803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0BE762-270F-4296-8995-6BB6CA9982F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59" t="13048" r="13919" b="31611"/>
          <a:stretch/>
        </p:blipFill>
        <p:spPr>
          <a:xfrm>
            <a:off x="4587273" y="4231729"/>
            <a:ext cx="1624075" cy="162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27A9CAD-2BF7-4873-8196-78D2F5E6E63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403" t="15494" r="5387" b="25034"/>
          <a:stretch/>
        </p:blipFill>
        <p:spPr>
          <a:xfrm>
            <a:off x="772152" y="1844202"/>
            <a:ext cx="1620000" cy="1620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24" name="Объект 2">
            <a:extLst>
              <a:ext uri="{FF2B5EF4-FFF2-40B4-BE49-F238E27FC236}">
                <a16:creationId xmlns:a16="http://schemas.microsoft.com/office/drawing/2014/main" id="{6B2EA045-8CDB-479E-83D9-40121B850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7" y="3480505"/>
            <a:ext cx="2478490" cy="645382"/>
          </a:xfrm>
        </p:spPr>
        <p:txBody>
          <a:bodyPr>
            <a:normAutofit/>
          </a:bodyPr>
          <a:lstStyle/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Малкова Анна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проекта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5160D94C-D0D9-4294-969C-BBC1BEC8CB4A}"/>
              </a:ext>
            </a:extLst>
          </p:cNvPr>
          <p:cNvSpPr txBox="1">
            <a:spLocks/>
          </p:cNvSpPr>
          <p:nvPr/>
        </p:nvSpPr>
        <p:spPr>
          <a:xfrm>
            <a:off x="7145475" y="3422124"/>
            <a:ext cx="3789942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Уманская Марина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по роботе с образовательными организациями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4B6BACDD-B1AB-4FEA-911B-F738F41BEE01}"/>
              </a:ext>
            </a:extLst>
          </p:cNvPr>
          <p:cNvSpPr txBox="1">
            <a:spLocks/>
          </p:cNvSpPr>
          <p:nvPr/>
        </p:nvSpPr>
        <p:spPr>
          <a:xfrm>
            <a:off x="3504105" y="3426708"/>
            <a:ext cx="3789942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Варехина</a:t>
            </a:r>
            <a:r>
              <a:rPr lang="ru-RU" sz="1800" b="1" dirty="0"/>
              <a:t> Анастасия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ответственный по работе с экспертами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EFAF406F-3EEF-4BAD-A818-3FF4770A2963}"/>
              </a:ext>
            </a:extLst>
          </p:cNvPr>
          <p:cNvSpPr txBox="1">
            <a:spLocks/>
          </p:cNvSpPr>
          <p:nvPr/>
        </p:nvSpPr>
        <p:spPr>
          <a:xfrm>
            <a:off x="342907" y="5802094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Гонцова</a:t>
            </a:r>
            <a:r>
              <a:rPr lang="ru-RU" sz="1800" b="1" dirty="0"/>
              <a:t> Марина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руководитель направления по работе с партнерами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699BCEFA-EFE3-427E-8E11-CACCD0F92F12}"/>
              </a:ext>
            </a:extLst>
          </p:cNvPr>
          <p:cNvSpPr txBox="1">
            <a:spLocks/>
          </p:cNvSpPr>
          <p:nvPr/>
        </p:nvSpPr>
        <p:spPr>
          <a:xfrm>
            <a:off x="3743172" y="5746005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err="1"/>
              <a:t>Бородичук</a:t>
            </a:r>
            <a:r>
              <a:rPr lang="ru-RU" sz="1800" b="1" dirty="0"/>
              <a:t> Юлия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ответственная за освещение проекта в СМИ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5CC6468E-BF7B-4EA4-B331-4C942247B3D1}"/>
              </a:ext>
            </a:extLst>
          </p:cNvPr>
          <p:cNvSpPr txBox="1">
            <a:spLocks/>
          </p:cNvSpPr>
          <p:nvPr/>
        </p:nvSpPr>
        <p:spPr>
          <a:xfrm>
            <a:off x="7505401" y="5729187"/>
            <a:ext cx="3134216" cy="977421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Зайцева Виктория</a:t>
            </a:r>
          </a:p>
          <a:p>
            <a:pPr marL="90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/>
              <a:t>наставник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20151060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1085" y="587524"/>
            <a:ext cx="9720072" cy="1499616"/>
          </a:xfrm>
        </p:spPr>
        <p:txBody>
          <a:bodyPr/>
          <a:lstStyle/>
          <a:p>
            <a:r>
              <a:rPr lang="ru-RU" dirty="0"/>
              <a:t>Ресурсы проекта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14697D3-ACC4-4C0F-A540-5863FCADC1F3}"/>
              </a:ext>
            </a:extLst>
          </p:cNvPr>
          <p:cNvSpPr/>
          <p:nvPr/>
        </p:nvSpPr>
        <p:spPr>
          <a:xfrm>
            <a:off x="991085" y="1905191"/>
            <a:ext cx="1740390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не менее </a:t>
            </a:r>
          </a:p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75</a:t>
            </a:r>
            <a:endParaRPr lang="ru-RU" sz="24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человек</a:t>
            </a:r>
            <a:endParaRPr lang="ru-RU" sz="2400" b="0" i="0" dirty="0">
              <a:effectLst/>
              <a:latin typeface="+mj-lt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1712D29-FFD1-4003-8FE6-BD6F47DC00E6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C1DB01C-F62C-4BB4-99AB-DA92379CB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7678" y="740663"/>
            <a:ext cx="981004" cy="98100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565C93F-0B6A-459D-AF7C-967EEC2C34CF}"/>
              </a:ext>
            </a:extLst>
          </p:cNvPr>
          <p:cNvSpPr/>
          <p:nvPr/>
        </p:nvSpPr>
        <p:spPr>
          <a:xfrm>
            <a:off x="550562" y="4797673"/>
            <a:ext cx="2621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активных участников 1-2 этапов работы </a:t>
            </a:r>
            <a:r>
              <a:rPr lang="ru-RU" b="1" dirty="0" err="1">
                <a:solidFill>
                  <a:srgbClr val="000000"/>
                </a:solidFill>
                <a:latin typeface="+mj-lt"/>
              </a:rPr>
              <a:t>ПРОекториУма</a:t>
            </a:r>
            <a:r>
              <a:rPr lang="ru-RU" dirty="0">
                <a:solidFill>
                  <a:srgbClr val="000000"/>
                </a:solidFill>
                <a:latin typeface="+mj-lt"/>
              </a:rPr>
              <a:t> </a:t>
            </a:r>
            <a:endParaRPr lang="ru-RU" dirty="0">
              <a:latin typeface="+mj-lt"/>
            </a:endParaRP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EC938E9B-4309-48B0-BC24-8A9B732D4110}"/>
              </a:ext>
            </a:extLst>
          </p:cNvPr>
          <p:cNvSpPr/>
          <p:nvPr/>
        </p:nvSpPr>
        <p:spPr>
          <a:xfrm>
            <a:off x="6137137" y="2120397"/>
            <a:ext cx="1874174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8</a:t>
            </a:r>
            <a:r>
              <a:rPr lang="ru-RU" sz="2400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часов</a:t>
            </a:r>
            <a:endParaRPr lang="ru-RU" sz="2400" b="0" i="0" dirty="0">
              <a:effectLst/>
              <a:latin typeface="+mj-lt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85C5753C-05B3-453B-BF54-87E6FC6CC978}"/>
              </a:ext>
            </a:extLst>
          </p:cNvPr>
          <p:cNvSpPr/>
          <p:nvPr/>
        </p:nvSpPr>
        <p:spPr>
          <a:xfrm>
            <a:off x="5883783" y="4797673"/>
            <a:ext cx="262143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консультаций с экспертами</a:t>
            </a:r>
            <a:endParaRPr lang="ru-RU" dirty="0">
              <a:latin typeface="+mj-lt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0B92BF-C34E-4E41-AB59-7DB80F7A0EB5}"/>
              </a:ext>
            </a:extLst>
          </p:cNvPr>
          <p:cNvSpPr/>
          <p:nvPr/>
        </p:nvSpPr>
        <p:spPr>
          <a:xfrm>
            <a:off x="3575225" y="2135567"/>
            <a:ext cx="1900365" cy="83099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8</a:t>
            </a:r>
            <a:endParaRPr lang="ru-RU" sz="3200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часов</a:t>
            </a:r>
            <a:endParaRPr lang="ru-RU" sz="3200" b="0" i="0" dirty="0">
              <a:effectLst/>
              <a:latin typeface="+mj-lt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7D96A0-66FF-4236-B841-420F4C7F3B3C}"/>
              </a:ext>
            </a:extLst>
          </p:cNvPr>
          <p:cNvSpPr/>
          <p:nvPr/>
        </p:nvSpPr>
        <p:spPr>
          <a:xfrm>
            <a:off x="3462364" y="4797673"/>
            <a:ext cx="2126086" cy="9233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часов образовательных вебинаров </a:t>
            </a:r>
            <a:endParaRPr lang="ru-RU" dirty="0">
              <a:latin typeface="+mj-lt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795E005F-B9F7-4501-AFD6-77045F752E86}"/>
              </a:ext>
            </a:extLst>
          </p:cNvPr>
          <p:cNvSpPr/>
          <p:nvPr/>
        </p:nvSpPr>
        <p:spPr>
          <a:xfrm>
            <a:off x="8011311" y="4727232"/>
            <a:ext cx="3068832" cy="12003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количество проектов, 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для дальнейшего продвижения</a:t>
            </a:r>
          </a:p>
          <a:p>
            <a:pPr algn="ctr"/>
            <a:r>
              <a:rPr lang="ru-RU" dirty="0">
                <a:solidFill>
                  <a:srgbClr val="000000"/>
                </a:solidFill>
                <a:latin typeface="+mj-lt"/>
              </a:rPr>
              <a:t> в городе Н. Тагил </a:t>
            </a:r>
            <a:endParaRPr lang="ru-RU" dirty="0">
              <a:latin typeface="+mj-lt"/>
            </a:endParaRP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FE031A1-7660-4620-87C4-1C2C9C4A78E4}"/>
              </a:ext>
            </a:extLst>
          </p:cNvPr>
          <p:cNvSpPr/>
          <p:nvPr/>
        </p:nvSpPr>
        <p:spPr>
          <a:xfrm>
            <a:off x="8649730" y="2056824"/>
            <a:ext cx="1874174" cy="1198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000000"/>
                </a:solidFill>
              </a:rPr>
              <a:t>5 </a:t>
            </a:r>
          </a:p>
          <a:p>
            <a:pPr algn="ctr"/>
            <a:r>
              <a:rPr lang="ru-RU" sz="2800" dirty="0">
                <a:solidFill>
                  <a:srgbClr val="000000"/>
                </a:solidFill>
              </a:rPr>
              <a:t>проектов</a:t>
            </a:r>
            <a:endParaRPr lang="ru-RU" sz="2800" dirty="0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F678DEF-F5E9-48D2-A876-484DE5CA3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5407" y="3050212"/>
            <a:ext cx="1440000" cy="144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C47576D-7C34-4FC8-87ED-407DD84CDD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1280" y="3162873"/>
            <a:ext cx="1440000" cy="144000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AAB1168A-C253-4837-8791-7B813A780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0673" y="3054067"/>
            <a:ext cx="1440000" cy="144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B726709-C14A-4E38-BA56-9A9B0E46A5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4501" y="305021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479BA6-BCEB-404B-909E-8BEE0CEB4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ПАРТНЕРЫ ПРОЕКТА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2DF174CD-382D-47A8-92AD-5B317D52AE3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E660F0F-E23F-4578-A311-FD4D92F04A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527" y="734117"/>
            <a:ext cx="1079894" cy="107989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4494DD7-9A77-4F54-8244-17AED75145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61" t="3560" r="21161" b="10172"/>
          <a:stretch/>
        </p:blipFill>
        <p:spPr>
          <a:xfrm>
            <a:off x="4520460" y="1666034"/>
            <a:ext cx="2718261" cy="2725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9E2E33-2DA3-414B-827E-7B401FAD9A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544" y="1948704"/>
            <a:ext cx="2160000" cy="2160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5E8345-1134-4A17-84DC-C63794E1D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89" t="5832" r="17155" b="16826"/>
          <a:stretch/>
        </p:blipFill>
        <p:spPr>
          <a:xfrm>
            <a:off x="5008969" y="4572000"/>
            <a:ext cx="2053113" cy="186436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8A29799-1727-43BD-A9A2-8C123BE493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428" t="10762" r="26049" b="10619"/>
          <a:stretch/>
        </p:blipFill>
        <p:spPr>
          <a:xfrm>
            <a:off x="1024127" y="4336289"/>
            <a:ext cx="1951301" cy="224522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6737527-0EC8-41C8-94D5-98AC5135B0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7247" y="4172393"/>
            <a:ext cx="2553750" cy="25537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96E8E0E-195E-45A4-8718-2523F64235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0372" y="1948704"/>
            <a:ext cx="29475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57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/>
              <a:t>Наши контакты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17912F-2183-4BC2-9CFB-2A860944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8405" y="1939706"/>
            <a:ext cx="9475796" cy="4586354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/>
              <a:t>Адрес электронной почты: </a:t>
            </a:r>
            <a:r>
              <a:rPr lang="en-US" sz="2400" dirty="0">
                <a:solidFill>
                  <a:srgbClr val="1CADE4"/>
                </a:solidFill>
                <a:hlinkClick r:id="rId3"/>
              </a:rPr>
              <a:t>Museum.gddut@gmail.com</a:t>
            </a:r>
            <a:endParaRPr lang="ru-RU" sz="2400" dirty="0">
              <a:solidFill>
                <a:srgbClr val="1CADE4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400" dirty="0"/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 err="1"/>
              <a:t>Варехина</a:t>
            </a:r>
            <a:r>
              <a:rPr lang="ru-RU" sz="2400" dirty="0"/>
              <a:t> Анастасия Николаевна +7 (902) 261-18-63</a:t>
            </a:r>
          </a:p>
          <a:p>
            <a:pPr marL="0" lv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/>
              <a:t>Зайцева Виктория </a:t>
            </a:r>
            <a:r>
              <a:rPr lang="ru-RU" sz="2400" dirty="0" err="1"/>
              <a:t>Рафиковна</a:t>
            </a:r>
            <a:r>
              <a:rPr lang="ru-RU" sz="2400" dirty="0"/>
              <a:t> +7 (950) 551-86-89</a:t>
            </a:r>
            <a:endParaRPr lang="ru-RU" dirty="0"/>
          </a:p>
          <a:p>
            <a:pPr marL="0" lvl="0" indent="0" algn="just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400" dirty="0"/>
              <a:t>Малкова Анна Сергеевна +7 (922) 024-86-08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Сайт 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/>
              <a:t> </a:t>
            </a:r>
            <a:r>
              <a:rPr lang="en-US" sz="2400" dirty="0">
                <a:hlinkClick r:id="rId4"/>
              </a:rPr>
              <a:t>http://</a:t>
            </a:r>
            <a:r>
              <a:rPr lang="ru-RU" sz="2400" dirty="0" err="1">
                <a:hlinkClick r:id="rId4"/>
              </a:rPr>
              <a:t>музей.гддют.рф</a:t>
            </a:r>
            <a:r>
              <a:rPr lang="ru-RU" sz="2400" dirty="0">
                <a:hlinkClick r:id="rId4"/>
              </a:rPr>
              <a:t>/</a:t>
            </a:r>
            <a:r>
              <a:rPr lang="en-US" sz="2400" dirty="0" err="1">
                <a:hlinkClick r:id="rId4"/>
              </a:rPr>
              <a:t>proektorium</a:t>
            </a:r>
            <a:r>
              <a:rPr lang="en-US" sz="2400" dirty="0">
                <a:hlinkClick r:id="rId4"/>
              </a:rPr>
              <a:t>/</a:t>
            </a:r>
            <a:r>
              <a:rPr lang="ru-RU" sz="2400" dirty="0"/>
              <a:t> 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ru-RU" sz="240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4A8B8C7-3458-4D08-9A6C-4409CA992685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1D8965-52AB-4577-8D3C-A0326213E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438697" y="1797170"/>
            <a:ext cx="771125" cy="7711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C5F9EA-AC86-4212-8601-398D3D3170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327" y="3023325"/>
            <a:ext cx="618524" cy="6185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72BCDDF-5596-4C7C-B223-41FE4204E1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61923" y="698943"/>
            <a:ext cx="1127037" cy="112703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06CB5B5-96E3-40D6-BCB0-8D6DDAE94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23328" y="5217882"/>
            <a:ext cx="1772301" cy="138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659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Объект 2">
            <a:extLst>
              <a:ext uri="{FF2B5EF4-FFF2-40B4-BE49-F238E27FC236}">
                <a16:creationId xmlns:a16="http://schemas.microsoft.com/office/drawing/2014/main" id="{74C61FBA-CED6-42A5-BB37-19F41DC8894E}"/>
              </a:ext>
            </a:extLst>
          </p:cNvPr>
          <p:cNvSpPr txBox="1">
            <a:spLocks/>
          </p:cNvSpPr>
          <p:nvPr/>
        </p:nvSpPr>
        <p:spPr>
          <a:xfrm>
            <a:off x="5421108" y="2286000"/>
            <a:ext cx="5990225" cy="402336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ПРЕДСТАВЛЕНИЕ О СЕБЕ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ПРОБЛЕМА, КОТОРУЮ РЕШАЕТ ВАШ ПРОЕКТ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ОСНОВНАЯ СУТЬ ПРОЕКТА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РЕЗУЛЬТАТЫ, БЛАГОДАРНОСТИ, СПОНСОРЫ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9AF1F0B-40C5-4BF6-BB36-C856F731D1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128" y="2084831"/>
            <a:ext cx="3773227" cy="377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37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804" y="258642"/>
            <a:ext cx="6241057" cy="1499616"/>
          </a:xfrm>
        </p:spPr>
        <p:txBody>
          <a:bodyPr/>
          <a:lstStyle/>
          <a:p>
            <a:r>
              <a:rPr lang="ru-RU" dirty="0"/>
              <a:t>Только без нервов!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4C2523-CB8B-4748-B91C-FE5487F04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1108" y="1371600"/>
            <a:ext cx="5990225" cy="5029200"/>
          </a:xfrm>
        </p:spPr>
        <p:txBody>
          <a:bodyPr>
            <a:noAutofit/>
          </a:bodyPr>
          <a:lstStyle/>
          <a:p>
            <a:pPr lvl="0"/>
            <a:r>
              <a:rPr lang="ru-RU" sz="2800" dirty="0"/>
              <a:t>1. ПЕРЕД ЗАЩИТОЙ ВЫСТУПИ: </a:t>
            </a:r>
          </a:p>
          <a:p>
            <a:pPr marL="615950" lvl="0" indent="106363">
              <a:buFont typeface="Wingdings" panose="05000000000000000000" pitchFamily="2" charset="2"/>
              <a:buChar char="q"/>
            </a:pPr>
            <a:r>
              <a:rPr lang="ru-RU" sz="2800" dirty="0"/>
              <a:t> ПРО СЕБЯ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marL="615950" lvl="0" indent="106363">
              <a:buFont typeface="Wingdings" panose="05000000000000000000" pitchFamily="2" charset="2"/>
              <a:buChar char="q"/>
            </a:pPr>
            <a:r>
              <a:rPr lang="ru-RU" sz="2800" dirty="0"/>
              <a:t> ПЕРЕД ЗЕРКАЛОМ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marL="615950" lvl="0" indent="106363">
              <a:buFont typeface="Wingdings" panose="05000000000000000000" pitchFamily="2" charset="2"/>
              <a:buChar char="q"/>
            </a:pPr>
            <a:r>
              <a:rPr lang="ru-RU" sz="2800" dirty="0"/>
              <a:t> ПЕРЕД ДРУЗЬЯМИ </a:t>
            </a:r>
            <a:r>
              <a:rPr lang="ru-RU" sz="2800" b="1" dirty="0"/>
              <a:t>3</a:t>
            </a:r>
            <a:r>
              <a:rPr lang="ru-RU" sz="2800" dirty="0"/>
              <a:t> РАЗА</a:t>
            </a:r>
          </a:p>
          <a:p>
            <a:pPr lvl="0"/>
            <a:r>
              <a:rPr lang="ru-RU" sz="2800" dirty="0"/>
              <a:t>2. В НАЧАЛЕ ВЫСТУПЛЕНИЯ 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УСПОКОЙ НЕРВЫ 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ГЛУБОКИЙ ВДОХ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СТАКАН ВОДЫ</a:t>
            </a:r>
          </a:p>
          <a:p>
            <a:pPr marL="1084263" lvl="0" indent="-468313">
              <a:buFont typeface="Wingdings" panose="05000000000000000000" pitchFamily="2" charset="2"/>
              <a:buChar char="q"/>
            </a:pPr>
            <a:r>
              <a:rPr lang="ru-RU" sz="2800" dirty="0"/>
              <a:t>ПРОЧТИ ТЕЗИСЫ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1" y="671804"/>
            <a:ext cx="0" cy="562635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1C4366-65A6-4083-8CD9-34BAE55C3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098" y="1978098"/>
            <a:ext cx="3721339" cy="37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202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9501" y="2177391"/>
            <a:ext cx="4875245" cy="2503217"/>
          </a:xfrm>
        </p:spPr>
        <p:txBody>
          <a:bodyPr>
            <a:normAutofit/>
          </a:bodyPr>
          <a:lstStyle/>
          <a:p>
            <a:r>
              <a:rPr lang="ru-RU" dirty="0"/>
              <a:t>ДИНАМИКА ВЫСТУПЛЕНИЯ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C4A5447-BBB5-4177-A663-5C4E9A3A9C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37254" y="1884783"/>
            <a:ext cx="4022725" cy="4022725"/>
          </a:xfr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7522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7DA6A5-F4D8-41C4-99BA-28E2429A9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B7A535-0D4A-4FF4-942B-7F8A81595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7" y="1151512"/>
            <a:ext cx="4554975" cy="4554975"/>
          </a:xfrm>
          <a:prstGeom prst="rect">
            <a:avLst/>
          </a:prstGeom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47D25BEF-2EBE-4384-8F54-432EBC6EC014}"/>
              </a:ext>
            </a:extLst>
          </p:cNvPr>
          <p:cNvSpPr txBox="1">
            <a:spLocks/>
          </p:cNvSpPr>
          <p:nvPr/>
        </p:nvSpPr>
        <p:spPr>
          <a:xfrm>
            <a:off x="5421108" y="2286000"/>
            <a:ext cx="5990225" cy="402336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РАБОТАЙ С АУДИТОРИЕЙ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АКЦЕНТИРУЙ ГОЛОСОМ ВАЖНЫЕ МОМЕНТЫ</a:t>
            </a:r>
          </a:p>
          <a:p>
            <a:pPr>
              <a:buFont typeface="Wingdings" panose="05000000000000000000" pitchFamily="2" charset="2"/>
              <a:buChar char="q"/>
            </a:pPr>
            <a:r>
              <a:rPr lang="ru-RU" sz="3200" dirty="0"/>
              <a:t> ГОВОРИ ПРОСТЫМ ПОНЯТНЫМ ЯЗЫКОМ</a:t>
            </a:r>
          </a:p>
        </p:txBody>
      </p:sp>
    </p:spTree>
    <p:extLst>
      <p:ext uri="{BB962C8B-B14F-4D97-AF65-F5344CB8AC3E}">
        <p14:creationId xmlns:p14="http://schemas.microsoft.com/office/powerpoint/2010/main" val="149562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B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290ACAFF-777B-40A9-89BF-B3987E78FE24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47A2C4-FC98-4B13-90CE-2A8BD48B9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7" y="1819469"/>
            <a:ext cx="9720073" cy="4288279"/>
          </a:xfrm>
        </p:spPr>
        <p:txBody>
          <a:bodyPr>
            <a:normAutofit/>
          </a:bodyPr>
          <a:lstStyle/>
          <a:p>
            <a:r>
              <a:rPr lang="ru-RU" sz="3200" dirty="0"/>
              <a:t>1. Титульный слайд </a:t>
            </a:r>
          </a:p>
          <a:p>
            <a:r>
              <a:rPr lang="ru-RU" sz="3200" dirty="0"/>
              <a:t>2. Актуальность проекта</a:t>
            </a:r>
          </a:p>
          <a:p>
            <a:r>
              <a:rPr lang="ru-RU" sz="3200" dirty="0"/>
              <a:t>3. Краткое описание проекта</a:t>
            </a:r>
          </a:p>
          <a:p>
            <a:r>
              <a:rPr lang="ru-RU" sz="3200" dirty="0"/>
              <a:t>4. Цель разработки проекта</a:t>
            </a:r>
          </a:p>
          <a:p>
            <a:r>
              <a:rPr lang="ru-RU" sz="3200" dirty="0"/>
              <a:t>5. Практическая и социальная значимость</a:t>
            </a:r>
          </a:p>
          <a:p>
            <a:r>
              <a:rPr lang="ru-RU" sz="3200" dirty="0"/>
              <a:t>6. Модель деятельности участников проекта</a:t>
            </a:r>
          </a:p>
          <a:p>
            <a:r>
              <a:rPr lang="ru-RU" sz="3200" dirty="0"/>
              <a:t>7. Ресурсы проекта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AE30E0A-E2EE-4F10-9349-C45EDFBA4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5400" dirty="0">
                <a:latin typeface="+mn-lt"/>
              </a:rPr>
              <a:t>Ваши пять минут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DF9351-8797-4088-A735-72358AA29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5562" y="3859390"/>
            <a:ext cx="2248358" cy="2248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63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30BD1B1-AA22-48F1-B3ED-579CD28460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444" b="-1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AA48FC5-3C83-4F1B-BC33-DF0B588F83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6786" y="3064931"/>
            <a:ext cx="8295215" cy="2488568"/>
          </a:xfrm>
          <a:prstGeom prst="rect">
            <a:avLst/>
          </a:prstGeom>
          <a:solidFill>
            <a:srgbClr val="000001">
              <a:alpha val="75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1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3D84FB-5D02-47D2-98FD-4F01A02E2A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9349" y="3064931"/>
            <a:ext cx="7663195" cy="1601555"/>
          </a:xfrm>
        </p:spPr>
        <p:txBody>
          <a:bodyPr rtlCol="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800" dirty="0">
                <a:solidFill>
                  <a:schemeClr val="bg1"/>
                </a:solidFill>
              </a:rPr>
              <a:t>Интерактивная площадка творческого и социального проектирования молодежи</a:t>
            </a:r>
            <a:endParaRPr lang="ru-RU" sz="2800" noProof="1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F6641D-ADF3-40BD-9BA3-E740E77C88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9349" y="4666480"/>
            <a:ext cx="7501651" cy="887011"/>
          </a:xfrm>
        </p:spPr>
        <p:txBody>
          <a:bodyPr numCol="1" rtlCol="0" anchor="t">
            <a:normAutofit/>
          </a:bodyPr>
          <a:lstStyle/>
          <a:p>
            <a:pPr algn="ctr"/>
            <a:r>
              <a:rPr lang="ru-RU" sz="4800" b="1" dirty="0">
                <a:solidFill>
                  <a:schemeClr val="bg1"/>
                </a:solidFill>
                <a:latin typeface="+mj-lt"/>
              </a:rPr>
              <a:t>#</a:t>
            </a:r>
            <a:r>
              <a:rPr lang="ru-RU" sz="4800" b="1" dirty="0" err="1">
                <a:solidFill>
                  <a:schemeClr val="bg1"/>
                </a:solidFill>
                <a:latin typeface="+mj-lt"/>
              </a:rPr>
              <a:t>ПРОекториУм</a:t>
            </a:r>
            <a:endParaRPr lang="ru-RU" sz="4800" b="1" dirty="0">
              <a:solidFill>
                <a:schemeClr val="bg1"/>
              </a:solidFill>
              <a:latin typeface="+mj-lt"/>
            </a:endParaRPr>
          </a:p>
          <a:p>
            <a:pPr algn="ctr"/>
            <a:endParaRPr lang="ru-RU" sz="4800" b="1" noProof="1">
              <a:solidFill>
                <a:srgbClr val="FFFFFF"/>
              </a:solidFill>
              <a:latin typeface="+mj-lt"/>
            </a:endParaRPr>
          </a:p>
        </p:txBody>
      </p: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id="{62F01714-1A39-4194-BD47-8A9960C599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309349" y="4666480"/>
            <a:ext cx="6832499" cy="0"/>
          </a:xfrm>
          <a:prstGeom prst="line">
            <a:avLst/>
          </a:prstGeom>
          <a:ln w="22225">
            <a:solidFill>
              <a:srgbClr val="4AC4E3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5647038" y="5807676"/>
            <a:ext cx="63143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/>
              <a:t>Наставник проекта: </a:t>
            </a:r>
            <a:r>
              <a:rPr lang="ru-RU" dirty="0" err="1"/>
              <a:t>Варехина</a:t>
            </a:r>
            <a:r>
              <a:rPr lang="ru-RU" dirty="0"/>
              <a:t> Анастасия Николаевна</a:t>
            </a:r>
          </a:p>
          <a:p>
            <a:pPr algn="r"/>
            <a:r>
              <a:rPr lang="ru-RU" dirty="0"/>
              <a:t>Разработчик проекта: Малкова Анна Сергеевна</a:t>
            </a:r>
          </a:p>
          <a:p>
            <a:pPr algn="r"/>
            <a:r>
              <a:rPr lang="ru-RU" dirty="0"/>
              <a:t>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8062570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75F1B7-687A-4E92-9801-9B7C0250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Актуальность проекта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17912F-2183-4BC2-9CFB-2A8609446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9720073" cy="4023360"/>
          </a:xfrm>
        </p:spPr>
        <p:txBody>
          <a:bodyPr>
            <a:normAutofit/>
          </a:bodyPr>
          <a:lstStyle/>
          <a:p>
            <a:r>
              <a:rPr lang="ru-RU" sz="3200" b="1" dirty="0"/>
              <a:t>63% </a:t>
            </a:r>
            <a:r>
              <a:rPr lang="ru-RU" sz="3200" dirty="0"/>
              <a:t>школьников не планируют возвращаться после обучения в Нижний Тагил</a:t>
            </a:r>
          </a:p>
          <a:p>
            <a:endParaRPr lang="en-US" sz="3200" dirty="0"/>
          </a:p>
          <a:p>
            <a:r>
              <a:rPr lang="ru-RU" sz="3200" b="1" dirty="0"/>
              <a:t>89% </a:t>
            </a:r>
            <a:r>
              <a:rPr lang="ru-RU" sz="3200" dirty="0"/>
              <a:t>школьников готовы участвовать в создании социальных и творческих проектов, направленных на развитие социального потенциала города</a:t>
            </a:r>
          </a:p>
          <a:p>
            <a:endParaRPr lang="ru-RU" sz="3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21446F-186B-411F-8BC1-269491D9E0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1CADE4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8154091" y="730341"/>
            <a:ext cx="1209365" cy="120936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E75DAB-C5E6-4D0C-B6D3-862A9C63761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36448" y="2286000"/>
            <a:ext cx="487680" cy="48768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76FD939-A3BA-4B20-ADFF-55B8EABFA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25" y="5074922"/>
            <a:ext cx="1063750" cy="1063750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44A8B8C7-3458-4D08-9A6C-4409CA992685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D6BE4A5-D7D7-4E99-9FC4-C6D13B80330E}"/>
              </a:ext>
            </a:extLst>
          </p:cNvPr>
          <p:cNvSpPr/>
          <p:nvPr/>
        </p:nvSpPr>
        <p:spPr>
          <a:xfrm>
            <a:off x="3572256" y="5517904"/>
            <a:ext cx="6800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</a:rPr>
              <a:t>По результатам опросов, среди учащихся 9-11 классов, посещавшие музей истории ГДДЮТ в течение 2020-2021 гг.</a:t>
            </a:r>
            <a:endParaRPr lang="ru-RU" sz="20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A03B99F-4238-4AAF-8FAC-E35123088E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81" y="3983428"/>
            <a:ext cx="662788" cy="66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0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3EE49B-312D-4BF8-9782-8D7C52A0F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Описание проекта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B3CD31-0861-4188-99F5-3F3B5AD6E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6" y="4565430"/>
            <a:ext cx="200316" cy="200316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6E66C896-15D6-4100-BC93-72DD3AADF46F}"/>
              </a:ext>
            </a:extLst>
          </p:cNvPr>
          <p:cNvCxnSpPr>
            <a:cxnSpLocks/>
          </p:cNvCxnSpPr>
          <p:nvPr/>
        </p:nvCxnSpPr>
        <p:spPr>
          <a:xfrm>
            <a:off x="11484864" y="828435"/>
            <a:ext cx="0" cy="5304141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7477FF-9236-4E73-956B-C0DCC4739811}"/>
              </a:ext>
            </a:extLst>
          </p:cNvPr>
          <p:cNvSpPr/>
          <p:nvPr/>
        </p:nvSpPr>
        <p:spPr>
          <a:xfrm>
            <a:off x="1064208" y="2022248"/>
            <a:ext cx="1682448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1 этап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ПРОобраз</a:t>
            </a:r>
            <a:endParaRPr lang="ru-RU" sz="2400" dirty="0">
              <a:latin typeface="+mj-lt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B6D4A2E-20ED-4AE1-ADB2-1F08652434FB}"/>
              </a:ext>
            </a:extLst>
          </p:cNvPr>
          <p:cNvSpPr/>
          <p:nvPr/>
        </p:nvSpPr>
        <p:spPr>
          <a:xfrm>
            <a:off x="4361207" y="2013383"/>
            <a:ext cx="2089611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2 этап </a:t>
            </a: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ПРОрешение</a:t>
            </a:r>
            <a:endParaRPr lang="ru-RU" sz="2400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93B54BD-D25F-4C50-A111-343792A99228}"/>
              </a:ext>
            </a:extLst>
          </p:cNvPr>
          <p:cNvSpPr/>
          <p:nvPr/>
        </p:nvSpPr>
        <p:spPr>
          <a:xfrm>
            <a:off x="8065369" y="1974377"/>
            <a:ext cx="2235420" cy="830997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+mj-lt"/>
              </a:rPr>
              <a:t>3 этап </a:t>
            </a:r>
            <a:endParaRPr lang="en-US" sz="2400" b="1" dirty="0">
              <a:solidFill>
                <a:srgbClr val="000000"/>
              </a:solidFill>
              <a:latin typeface="+mj-lt"/>
            </a:endParaRPr>
          </a:p>
          <a:p>
            <a:pPr algn="ctr"/>
            <a:r>
              <a:rPr lang="ru-RU" sz="2400" dirty="0">
                <a:solidFill>
                  <a:srgbClr val="000000"/>
                </a:solidFill>
                <a:latin typeface="+mj-lt"/>
              </a:rPr>
              <a:t>#</a:t>
            </a:r>
            <a:r>
              <a:rPr lang="ru-RU" sz="2400" dirty="0" err="1">
                <a:solidFill>
                  <a:srgbClr val="000000"/>
                </a:solidFill>
                <a:latin typeface="+mj-lt"/>
              </a:rPr>
              <a:t>ПРОдвижение</a:t>
            </a:r>
            <a:endParaRPr lang="ru-RU" sz="2400" dirty="0">
              <a:latin typeface="+mj-lt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B8F06747-92A3-4AF9-872A-75E3A81A3A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6647" y="3006129"/>
            <a:ext cx="980446" cy="98044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EDF3EC38-BCC0-4419-970E-E5A71017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761" y="2906822"/>
            <a:ext cx="980446" cy="980446"/>
          </a:xfrm>
          <a:prstGeom prst="rect">
            <a:avLst/>
          </a:prstGeom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7346C50-2027-4B1E-B7E3-A72BDB4E3CFF}"/>
              </a:ext>
            </a:extLst>
          </p:cNvPr>
          <p:cNvSpPr/>
          <p:nvPr/>
        </p:nvSpPr>
        <p:spPr>
          <a:xfrm>
            <a:off x="825617" y="6019588"/>
            <a:ext cx="19616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октябрь-ноябрь</a:t>
            </a:r>
            <a:endParaRPr lang="ru-RU" sz="2000" b="1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03B5974-EF97-46D0-B592-E1885A49D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84" y="6059299"/>
            <a:ext cx="369332" cy="36933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ECF4B25-692F-4CEA-B76A-E08B37818D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351" y="690007"/>
            <a:ext cx="931456" cy="931456"/>
          </a:xfrm>
          <a:prstGeom prst="rect">
            <a:avLst/>
          </a:prstGeom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A6996CC7-DAE1-456C-BD47-B313A8A9DFB1}"/>
              </a:ext>
            </a:extLst>
          </p:cNvPr>
          <p:cNvSpPr/>
          <p:nvPr/>
        </p:nvSpPr>
        <p:spPr>
          <a:xfrm>
            <a:off x="442657" y="4370806"/>
            <a:ext cx="3524441" cy="880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Регистрация команд-участников</a:t>
            </a:r>
          </a:p>
          <a:p>
            <a:pPr>
              <a:lnSpc>
                <a:spcPct val="150000"/>
              </a:lnSpc>
            </a:pPr>
            <a:r>
              <a:rPr lang="ru-RU" dirty="0"/>
              <a:t>Разработка идей проектов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88A09188-82FD-46EE-9AEE-5DB3CF842BC7}"/>
              </a:ext>
            </a:extLst>
          </p:cNvPr>
          <p:cNvSpPr/>
          <p:nvPr/>
        </p:nvSpPr>
        <p:spPr>
          <a:xfrm>
            <a:off x="4555041" y="6019588"/>
            <a:ext cx="18573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ноябрь-апрель</a:t>
            </a:r>
            <a:endParaRPr lang="ru-RU" sz="2000" b="1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88B433B6-FC62-450F-8436-55BA0CD836C3}"/>
              </a:ext>
            </a:extLst>
          </p:cNvPr>
          <p:cNvSpPr/>
          <p:nvPr/>
        </p:nvSpPr>
        <p:spPr>
          <a:xfrm>
            <a:off x="4395909" y="4375692"/>
            <a:ext cx="3253693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Реализация проекта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Консультация экспертов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Отбор проектов в 3-ий этап</a:t>
            </a:r>
            <a:endParaRPr lang="ru-RU" dirty="0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6FF5B433-29A1-4BE8-8FA4-D399C347439C}"/>
              </a:ext>
            </a:extLst>
          </p:cNvPr>
          <p:cNvSpPr/>
          <p:nvPr/>
        </p:nvSpPr>
        <p:spPr>
          <a:xfrm>
            <a:off x="8696856" y="6019588"/>
            <a:ext cx="63671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</a:rPr>
              <a:t>май</a:t>
            </a:r>
            <a:endParaRPr lang="ru-RU" sz="2000" b="1" dirty="0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24C63D19-C88D-43A6-BD7A-E05D675BF2E0}"/>
              </a:ext>
            </a:extLst>
          </p:cNvPr>
          <p:cNvSpPr/>
          <p:nvPr/>
        </p:nvSpPr>
        <p:spPr>
          <a:xfrm>
            <a:off x="7938207" y="4370806"/>
            <a:ext cx="3253693" cy="1295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Защита проектов</a:t>
            </a:r>
          </a:p>
          <a:p>
            <a:pPr>
              <a:lnSpc>
                <a:spcPct val="150000"/>
              </a:lnSpc>
            </a:pPr>
            <a:r>
              <a:rPr lang="ru-RU" dirty="0">
                <a:solidFill>
                  <a:srgbClr val="000000"/>
                </a:solidFill>
              </a:rPr>
              <a:t>Дальнейшее сопровождение по реализации</a:t>
            </a:r>
            <a:endParaRPr lang="ru-RU" dirty="0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62BC9D1-AE67-4D98-B605-FB47A02E7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66" y="4980463"/>
            <a:ext cx="200316" cy="2003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16AE856E-3C40-4F81-A1DB-F9A76E833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8" y="4565430"/>
            <a:ext cx="200316" cy="200316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6DD20EB8-361D-479B-90FB-D962594E5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8" y="4980463"/>
            <a:ext cx="200316" cy="2003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5D5985B6-991C-49CF-9DF0-5315D043D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0948" y="5395496"/>
            <a:ext cx="200316" cy="200316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0405C8-DC68-42C3-9BAB-6E55C7524F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405" y="4565430"/>
            <a:ext cx="200316" cy="200316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52CDF516-CE2E-4284-99CB-19AEF5298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405" y="4980463"/>
            <a:ext cx="200316" cy="2003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F23F5B8-490F-4904-9F4D-A2C3C18278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9322" y="6059299"/>
            <a:ext cx="369332" cy="36933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A7221AE6-A8EC-42BA-9060-2E462B7850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7882" y="6059299"/>
            <a:ext cx="369332" cy="369332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B40602B-59EE-406A-B7F3-0986D7A92C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2548" y="2906822"/>
            <a:ext cx="1323700" cy="1323700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F6F3BC50-3F87-4D82-AC07-AB25BDBB09BA}"/>
              </a:ext>
            </a:extLst>
          </p:cNvPr>
          <p:cNvGrpSpPr/>
          <p:nvPr/>
        </p:nvGrpSpPr>
        <p:grpSpPr>
          <a:xfrm>
            <a:off x="1222728" y="2900383"/>
            <a:ext cx="1204958" cy="1194746"/>
            <a:chOff x="1197286" y="2865807"/>
            <a:chExt cx="1204958" cy="1194746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B844842F-D2BC-4C0E-8D37-18F0DE33B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97286" y="2865807"/>
              <a:ext cx="1179290" cy="1179290"/>
            </a:xfrm>
            <a:prstGeom prst="rect">
              <a:avLst/>
            </a:prstGeom>
          </p:spPr>
        </p:pic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E7E9662C-8CDD-4F4E-8A25-BAE4EBFF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944084" y="3602393"/>
              <a:ext cx="458160" cy="458160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8CF07ED-22AF-4197-BEC5-EFD7DF139C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23674" y="2823938"/>
            <a:ext cx="1307542" cy="1307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213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мплекс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6563_TF22378848.potx" id="{6DCD0967-A04E-431F-9EF9-3DF61BC4AB39}" vid="{943180A9-332B-48B8-BEA3-0C7B70DB3063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8A2F88-55C5-4ED1-9541-807C65424763}">
  <ds:schemaRefs>
    <ds:schemaRef ds:uri="http://purl.org/dc/elements/1.1/"/>
    <ds:schemaRef ds:uri="http://www.w3.org/XML/1998/namespace"/>
    <ds:schemaRef ds:uri="http://purl.org/dc/dcmitype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schemas.microsoft.com/office/2006/metadata/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4F44C90D-2A62-4985-9618-3460247437B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61EAB5F-88FC-4FAE-AE3C-037A3C365E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tf22378848</Template>
  <TotalTime>0</TotalTime>
  <Words>437</Words>
  <Application>Microsoft Office PowerPoint</Application>
  <PresentationFormat>Широкоэкранный</PresentationFormat>
  <Paragraphs>107</Paragraphs>
  <Slides>15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Calibri</vt:lpstr>
      <vt:lpstr>Gabriola</vt:lpstr>
      <vt:lpstr>Tw Cen MT</vt:lpstr>
      <vt:lpstr>Tw Cen MT Condensed</vt:lpstr>
      <vt:lpstr>Wingdings</vt:lpstr>
      <vt:lpstr>Wingdings 3</vt:lpstr>
      <vt:lpstr>Комплекс</vt:lpstr>
      <vt:lpstr>Подготовка к защите проекта</vt:lpstr>
      <vt:lpstr>Презентация PowerPoint</vt:lpstr>
      <vt:lpstr>Только без нервов!</vt:lpstr>
      <vt:lpstr>ДИНАМИКА ВЫСТУПЛЕНИЯ </vt:lpstr>
      <vt:lpstr>Презентация PowerPoint</vt:lpstr>
      <vt:lpstr>Ваши пять минут</vt:lpstr>
      <vt:lpstr>Интерактивная площадка творческого и социального проектирования молодежи</vt:lpstr>
      <vt:lpstr>Актуальность проекта </vt:lpstr>
      <vt:lpstr>Описание проекта</vt:lpstr>
      <vt:lpstr>Цель проекта </vt:lpstr>
      <vt:lpstr>Значимость проекта</vt:lpstr>
      <vt:lpstr>КОМАНДА</vt:lpstr>
      <vt:lpstr>Ресурсы проекта</vt:lpstr>
      <vt:lpstr>ПАРТНЕРЫ ПРОЕКТА</vt:lpstr>
      <vt:lpstr>Наши контакты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2020-05-31T17:43:30Z</dcterms:created>
  <dcterms:modified xsi:type="dcterms:W3CDTF">2022-04-07T09:00:04Z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