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4" r:id="rId2"/>
    <p:sldId id="308" r:id="rId3"/>
    <p:sldId id="313" r:id="rId4"/>
    <p:sldId id="315" r:id="rId5"/>
    <p:sldId id="266" r:id="rId6"/>
    <p:sldId id="311" r:id="rId7"/>
    <p:sldId id="309" r:id="rId8"/>
    <p:sldId id="302" r:id="rId9"/>
    <p:sldId id="310" r:id="rId10"/>
    <p:sldId id="305" r:id="rId11"/>
    <p:sldId id="314" r:id="rId12"/>
  </p:sldIdLst>
  <p:sldSz cx="12192000" cy="6858000"/>
  <p:notesSz cx="6858000" cy="9144000"/>
  <p:embeddedFontLst>
    <p:embeddedFont>
      <p:font typeface="Montserrat" charset="-52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irce Bold" charset="-52"/>
      <p:bold r:id="rId22"/>
    </p:embeddedFont>
    <p:embeddedFont>
      <p:font typeface="Montserrat Black" charset="-5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Aharoni" charset="-79"/>
      <p:bold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гирева Раиса Витальевна" initials="МРВ" lastIdx="9" clrIdx="0">
    <p:extLst>
      <p:ext uri="{19B8F6BF-5375-455C-9EA6-DF929625EA0E}">
        <p15:presenceInfo xmlns="" xmlns:p15="http://schemas.microsoft.com/office/powerpoint/2012/main" userId="Могирева Раиса Вита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B859"/>
    <a:srgbClr val="FF954D"/>
    <a:srgbClr val="FFD93A"/>
    <a:srgbClr val="74668C"/>
    <a:srgbClr val="664B75"/>
    <a:srgbClr val="7D70AC"/>
    <a:srgbClr val="8C71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059" autoAdjust="0"/>
    <p:restoredTop sz="94660" autoAdjust="0"/>
  </p:normalViewPr>
  <p:slideViewPr>
    <p:cSldViewPr snapToGrid="0" showGuides="1">
      <p:cViewPr varScale="1">
        <p:scale>
          <a:sx n="64" d="100"/>
          <a:sy n="64" d="100"/>
        </p:scale>
        <p:origin x="-788" y="-7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F2D2-B481-4A4E-A355-EB0941AA5C5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14DB-DDD9-4CD8-8205-76CB2774F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6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5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3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8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4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9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3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4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7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2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3047918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232" y="391886"/>
            <a:ext cx="110715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Нижнетагильская местная общественная организация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 «Центр общественных инициатив»</a:t>
            </a:r>
          </a:p>
          <a:p>
            <a:endParaRPr lang="ru-RU" sz="2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СЕМИНАР-ТРЕНИНГ</a:t>
            </a:r>
          </a:p>
          <a:p>
            <a:endParaRPr lang="ru-RU" sz="2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algn="r"/>
            <a:r>
              <a:rPr lang="ru-RU" sz="6000" b="1" dirty="0" smtClean="0">
                <a:solidFill>
                  <a:schemeClr val="accent1"/>
                </a:solidFill>
                <a:latin typeface="Montserrat" panose="00000500000000000000" pitchFamily="50" charset="-52"/>
              </a:rPr>
              <a:t>ФАНДРАЙЗИНГ</a:t>
            </a:r>
            <a:endParaRPr lang="ru-RU" sz="6000" b="1" dirty="0" smtClean="0">
              <a:solidFill>
                <a:schemeClr val="accent1"/>
              </a:solidFill>
              <a:latin typeface="Montserrat" panose="00000500000000000000" pitchFamily="50" charset="-52"/>
            </a:endParaRPr>
          </a:p>
          <a:p>
            <a:endParaRPr lang="ru-RU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en-US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534106" y="4887402"/>
            <a:ext cx="11071535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18 ноября 2022 года</a:t>
            </a:r>
          </a:p>
          <a:p>
            <a:pPr>
              <a:spcAft>
                <a:spcPts val="800"/>
              </a:spcAft>
            </a:pPr>
            <a:endParaRPr lang="ru-RU" sz="3200" dirty="0" smtClean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accent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Нижний Тагил</a:t>
            </a:r>
            <a:endParaRPr lang="ru-RU" sz="3200" dirty="0">
              <a:solidFill>
                <a:schemeClr val="accent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80B9DE2A-924E-4B8C-8777-22A9ED614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80" y="2458883"/>
            <a:ext cx="10188900" cy="1523455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Деньги –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всего лишь средство для достижения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ЦЕЛИ!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-52"/>
              <a:cs typeface="Aharoni" pitchFamily="2" charset="-79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372225" y="5856618"/>
            <a:ext cx="11071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--</a:t>
            </a:r>
          </a:p>
          <a:p>
            <a:pPr>
              <a:spcAft>
                <a:spcPts val="800"/>
              </a:spcAft>
            </a:pPr>
            <a:endParaRPr lang="ru-RU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6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80B9DE2A-924E-4B8C-8777-22A9ED614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80" y="2458883"/>
            <a:ext cx="10188900" cy="1523455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Montserrat" panose="00000500000000000000" pitchFamily="50" charset="-52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372225" y="5856618"/>
            <a:ext cx="1107153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Контактные данные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Камешкова Татьяна +79222041621 , </a:t>
            </a:r>
            <a:r>
              <a:rPr lang="en-US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avtoraya@mail.ru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Ссылки или </a:t>
            </a:r>
            <a:r>
              <a:rPr lang="en-US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-коды на социальные сети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hlinkClick r:id="rId3"/>
              </a:rPr>
              <a:t>https://vk.com/id304791820</a:t>
            </a:r>
            <a:endParaRPr lang="en-US" dirty="0" smtClean="0"/>
          </a:p>
          <a:p>
            <a:r>
              <a:rPr lang="en-US" dirty="0" smtClean="0"/>
              <a:t>--</a:t>
            </a:r>
          </a:p>
          <a:p>
            <a:pPr>
              <a:spcAft>
                <a:spcPts val="800"/>
              </a:spcAft>
            </a:pPr>
            <a:endParaRPr lang="ru-RU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6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232" y="391884"/>
            <a:ext cx="11071534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Нижнетагильская местная общественная организация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 «Центр общественных инициатив»</a:t>
            </a:r>
          </a:p>
          <a:p>
            <a:endParaRPr lang="ru-RU" sz="2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ФАНДРАЙЗИНГ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– это не просто поиск денег. Это обеспечение проекта необходимыми ресурсами в необходимом количестве.</a:t>
            </a: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-52"/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-52"/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-52"/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-52"/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ДОНОР – человек или группа людей, организация или компания которые предоставляют ресурсы для реализации проектов.</a:t>
            </a:r>
          </a:p>
          <a:p>
            <a:endParaRPr lang="ru-RU" sz="2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2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en-US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534106" y="4887402"/>
            <a:ext cx="11071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3200" dirty="0" smtClean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232" y="391884"/>
            <a:ext cx="11071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en-US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534106" y="4887402"/>
            <a:ext cx="11071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3200" dirty="0" smtClean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26" y="287383"/>
            <a:ext cx="11064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Спонсорство – форма продвижения интересов компании через поддержку общественных инициатив.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Не нужно бояться ввязываться в проект. Нужно относиться к проекту как к бизнесу и правильно его выстраивать.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232" y="391884"/>
            <a:ext cx="11071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en-US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534106" y="4887402"/>
            <a:ext cx="11071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3200" dirty="0" smtClean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26" y="287383"/>
            <a:ext cx="11064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Инновационность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идеи.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Реалистичность идеи.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3. Способность проекта внести существенный вклад в развитие территории.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Эффективность использования механизмов организационного развития (попечительский совет, клуб друзей, стратегия работы с человеческими ресурсами).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 Реалистичность бюджета, обоснованность запрашиваемых средств.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Репутация организации, профессионализм проектной команды.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287383"/>
            <a:ext cx="68323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Критерии оценки экспертов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57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353350" y="874379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33" dirty="0" smtClean="0"/>
              <a:t> </a:t>
            </a:r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400" b="1" dirty="0" smtClean="0">
                <a:latin typeface="Montserrat Black" panose="00000A00000000000000" pitchFamily="50" charset="-52"/>
              </a:rPr>
              <a:t>РЕСУРСЫ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0" y="1502228"/>
            <a:ext cx="5459622" cy="5003074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1567544"/>
            <a:ext cx="4745151" cy="166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ВИДЫ РЕСУРСОВ: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Montserrat" panose="00000500000000000000" pitchFamily="50" charset="-52"/>
              </a:rPr>
              <a:t>Финансовые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Montserrat" panose="00000500000000000000" pitchFamily="50" charset="-52"/>
              </a:rPr>
              <a:t>Материальные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Montserrat" panose="00000500000000000000" pitchFamily="50" charset="-52"/>
              </a:rPr>
              <a:t>Человеческие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Montserrat" panose="00000500000000000000" pitchFamily="50" charset="-52"/>
              </a:rPr>
              <a:t>Информационные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Montserrat" panose="00000500000000000000" pitchFamily="50" charset="-52"/>
              </a:rPr>
              <a:t> Методические</a:t>
            </a: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391886" y="875211"/>
            <a:ext cx="9157063" cy="33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50F120-62FD-4CD0-8395-748BA35CDF5A}"/>
              </a:ext>
            </a:extLst>
          </p:cNvPr>
          <p:cNvSpPr/>
          <p:nvPr/>
        </p:nvSpPr>
        <p:spPr>
          <a:xfrm>
            <a:off x="6096000" y="2735581"/>
            <a:ext cx="5690399" cy="2993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1026" name="Picture 2" descr="C:\АРТ РОДНИК\nl7lzuGRp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977" y="2233748"/>
            <a:ext cx="5921829" cy="444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243407"/>
            <a:ext cx="7014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tserrat Black" panose="00000A00000000000000" pitchFamily="50" charset="-52"/>
              </a:rPr>
              <a:t>ВИДЫ РЕСУРСОВ</a:t>
            </a:r>
            <a:endParaRPr lang="ru-RU" sz="2400" b="1" dirty="0">
              <a:latin typeface="Montserrat Black" panose="00000A00000000000000" pitchFamily="50" charset="-52"/>
            </a:endParaRPr>
          </a:p>
          <a:p>
            <a:endParaRPr lang="ru-RU" sz="2400" dirty="0"/>
          </a:p>
        </p:txBody>
      </p:sp>
      <p:grpSp>
        <p:nvGrpSpPr>
          <p:cNvPr id="2" name="Группа 77">
            <a:extLst>
              <a:ext uri="{FF2B5EF4-FFF2-40B4-BE49-F238E27FC236}">
                <a16:creationId xmlns="" xmlns:a16="http://schemas.microsoft.com/office/drawing/2014/main" id="{B1606DCC-87F2-4BCC-908F-8FABB098BF55}"/>
              </a:ext>
            </a:extLst>
          </p:cNvPr>
          <p:cNvGrpSpPr/>
          <p:nvPr/>
        </p:nvGrpSpPr>
        <p:grpSpPr>
          <a:xfrm>
            <a:off x="1982783" y="1165058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5C53EE68-8CD7-4E67-B3F0-61F8E17673E1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79">
              <a:extLst>
                <a:ext uri="{FF2B5EF4-FFF2-40B4-BE49-F238E27FC236}">
                  <a16:creationId xmlns="" xmlns:a16="http://schemas.microsoft.com/office/drawing/2014/main" id="{9EA24566-1878-4F56-A82E-C11F7A06FDB6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8CB6A7DB-5183-4733-9BBB-D43395BBED7C}"/>
              </a:ext>
            </a:extLst>
          </p:cNvPr>
          <p:cNvSpPr/>
          <p:nvPr/>
        </p:nvSpPr>
        <p:spPr>
          <a:xfrm>
            <a:off x="7206285" y="2046698"/>
            <a:ext cx="4484972" cy="722627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Оборудование , мебель, техника, инструменты, материалы, стройматериалы, канцелярские товары…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49A1BA39-9D11-4875-85E3-F9C8CD1B4658}"/>
              </a:ext>
            </a:extLst>
          </p:cNvPr>
          <p:cNvSpPr/>
          <p:nvPr/>
        </p:nvSpPr>
        <p:spPr>
          <a:xfrm>
            <a:off x="1999089" y="1189016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Финансы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619A0F1C-4145-41A0-BBB6-644C030CAAF0}"/>
              </a:ext>
            </a:extLst>
          </p:cNvPr>
          <p:cNvSpPr/>
          <p:nvPr/>
        </p:nvSpPr>
        <p:spPr>
          <a:xfrm>
            <a:off x="7231321" y="796834"/>
            <a:ext cx="4459936" cy="105809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Деньги,  крип валюта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3" name="Группа 83">
            <a:extLst>
              <a:ext uri="{FF2B5EF4-FFF2-40B4-BE49-F238E27FC236}">
                <a16:creationId xmlns="" xmlns:a16="http://schemas.microsoft.com/office/drawing/2014/main" id="{DBC396B0-9375-47BD-92BF-068D382DF446}"/>
              </a:ext>
            </a:extLst>
          </p:cNvPr>
          <p:cNvGrpSpPr/>
          <p:nvPr/>
        </p:nvGrpSpPr>
        <p:grpSpPr>
          <a:xfrm>
            <a:off x="1318063" y="1170078"/>
            <a:ext cx="584207" cy="492091"/>
            <a:chOff x="377332" y="2027353"/>
            <a:chExt cx="702731" cy="591927"/>
          </a:xfrm>
        </p:grpSpPr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4D899FDA-3C5F-4120-8F8B-BCB7973AF29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1173B6E5-6C71-41BA-8EEF-7FECF1144F54}"/>
                </a:ext>
              </a:extLst>
            </p:cNvPr>
            <p:cNvSpPr txBox="1"/>
            <p:nvPr/>
          </p:nvSpPr>
          <p:spPr>
            <a:xfrm>
              <a:off x="494483" y="2060235"/>
              <a:ext cx="585580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1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4" name="Группа 86">
            <a:extLst>
              <a:ext uri="{FF2B5EF4-FFF2-40B4-BE49-F238E27FC236}">
                <a16:creationId xmlns="" xmlns:a16="http://schemas.microsoft.com/office/drawing/2014/main" id="{0F3822B9-1304-472B-B477-D35EFB4C4AC4}"/>
              </a:ext>
            </a:extLst>
          </p:cNvPr>
          <p:cNvGrpSpPr/>
          <p:nvPr/>
        </p:nvGrpSpPr>
        <p:grpSpPr>
          <a:xfrm>
            <a:off x="1314343" y="1990480"/>
            <a:ext cx="587638" cy="492091"/>
            <a:chOff x="377332" y="2027353"/>
            <a:chExt cx="706858" cy="591927"/>
          </a:xfrm>
        </p:grpSpPr>
        <p:sp>
          <p:nvSpPr>
            <p:cNvPr id="88" name="Овал 87">
              <a:extLst>
                <a:ext uri="{FF2B5EF4-FFF2-40B4-BE49-F238E27FC236}">
                  <a16:creationId xmlns="" xmlns:a16="http://schemas.microsoft.com/office/drawing/2014/main" id="{CF915A89-5C21-4447-ABDC-247DBB0ED6A8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1799B936-BB85-4796-9E16-37E3A82552C8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grpSp>
        <p:nvGrpSpPr>
          <p:cNvPr id="5" name="Группа 89">
            <a:extLst>
              <a:ext uri="{FF2B5EF4-FFF2-40B4-BE49-F238E27FC236}">
                <a16:creationId xmlns="" xmlns:a16="http://schemas.microsoft.com/office/drawing/2014/main" id="{097C02AB-17F0-4FCF-937D-359B20534497}"/>
              </a:ext>
            </a:extLst>
          </p:cNvPr>
          <p:cNvGrpSpPr/>
          <p:nvPr/>
        </p:nvGrpSpPr>
        <p:grpSpPr>
          <a:xfrm>
            <a:off x="1314343" y="2963716"/>
            <a:ext cx="608154" cy="492091"/>
            <a:chOff x="377332" y="2027353"/>
            <a:chExt cx="731536" cy="591927"/>
          </a:xfrm>
        </p:grpSpPr>
        <p:sp>
          <p:nvSpPr>
            <p:cNvPr id="91" name="Овал 90">
              <a:extLst>
                <a:ext uri="{FF2B5EF4-FFF2-40B4-BE49-F238E27FC236}">
                  <a16:creationId xmlns="" xmlns:a16="http://schemas.microsoft.com/office/drawing/2014/main" id="{BE35B1A0-4AA1-40E1-B35C-BC96B5C1056A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44C75369-0450-4AAE-8C7E-409369716C6C}"/>
                </a:ext>
              </a:extLst>
            </p:cNvPr>
            <p:cNvSpPr txBox="1"/>
            <p:nvPr/>
          </p:nvSpPr>
          <p:spPr>
            <a:xfrm>
              <a:off x="513410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3</a:t>
              </a:r>
            </a:p>
          </p:txBody>
        </p:sp>
      </p:grpSp>
      <p:grpSp>
        <p:nvGrpSpPr>
          <p:cNvPr id="6" name="Группа 92">
            <a:extLst>
              <a:ext uri="{FF2B5EF4-FFF2-40B4-BE49-F238E27FC236}">
                <a16:creationId xmlns="" xmlns:a16="http://schemas.microsoft.com/office/drawing/2014/main" id="{24394020-AAEA-43C0-ABAE-4468CA152684}"/>
              </a:ext>
            </a:extLst>
          </p:cNvPr>
          <p:cNvGrpSpPr/>
          <p:nvPr/>
        </p:nvGrpSpPr>
        <p:grpSpPr>
          <a:xfrm>
            <a:off x="1314343" y="3915370"/>
            <a:ext cx="579380" cy="492091"/>
            <a:chOff x="377332" y="2027353"/>
            <a:chExt cx="696924" cy="591927"/>
          </a:xfrm>
        </p:grpSpPr>
        <p:sp>
          <p:nvSpPr>
            <p:cNvPr id="94" name="Овал 93">
              <a:extLst>
                <a:ext uri="{FF2B5EF4-FFF2-40B4-BE49-F238E27FC236}">
                  <a16:creationId xmlns="" xmlns:a16="http://schemas.microsoft.com/office/drawing/2014/main" id="{4E099C6B-BD8C-496E-BC85-96ECC42E87FE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1A79642C-5623-471D-BF56-9BAD6903C1B2}"/>
                </a:ext>
              </a:extLst>
            </p:cNvPr>
            <p:cNvSpPr txBox="1"/>
            <p:nvPr/>
          </p:nvSpPr>
          <p:spPr>
            <a:xfrm>
              <a:off x="478798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4</a:t>
              </a:r>
            </a:p>
          </p:txBody>
        </p:sp>
      </p:grpSp>
      <p:grpSp>
        <p:nvGrpSpPr>
          <p:cNvPr id="7" name="Группа 95">
            <a:extLst>
              <a:ext uri="{FF2B5EF4-FFF2-40B4-BE49-F238E27FC236}">
                <a16:creationId xmlns="" xmlns:a16="http://schemas.microsoft.com/office/drawing/2014/main" id="{29706C62-50F9-4BAB-A8D2-F4AFBFFCD9E2}"/>
              </a:ext>
            </a:extLst>
          </p:cNvPr>
          <p:cNvGrpSpPr/>
          <p:nvPr/>
        </p:nvGrpSpPr>
        <p:grpSpPr>
          <a:xfrm>
            <a:off x="1334860" y="4837573"/>
            <a:ext cx="587638" cy="492091"/>
            <a:chOff x="377332" y="2027353"/>
            <a:chExt cx="706858" cy="591927"/>
          </a:xfrm>
        </p:grpSpPr>
        <p:sp>
          <p:nvSpPr>
            <p:cNvPr id="97" name="Овал 96">
              <a:extLst>
                <a:ext uri="{FF2B5EF4-FFF2-40B4-BE49-F238E27FC236}">
                  <a16:creationId xmlns="" xmlns:a16="http://schemas.microsoft.com/office/drawing/2014/main" id="{4334B5CB-2CC9-448C-9F99-20B8D6F767A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F48D27A0-F880-4DB9-9E2D-A8FAAD19483C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grpSp>
        <p:nvGrpSpPr>
          <p:cNvPr id="8" name="Группа 98">
            <a:extLst>
              <a:ext uri="{FF2B5EF4-FFF2-40B4-BE49-F238E27FC236}">
                <a16:creationId xmlns="" xmlns:a16="http://schemas.microsoft.com/office/drawing/2014/main" id="{0AF20329-6B45-4262-ABEA-5C311F0AA522}"/>
              </a:ext>
            </a:extLst>
          </p:cNvPr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0C7FFDF-9C1D-448A-9F8C-55D2096F7C83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Материальные ресурсы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1" name="Равнобедренный треугольник 100">
              <a:extLst>
                <a:ext uri="{FF2B5EF4-FFF2-40B4-BE49-F238E27FC236}">
                  <a16:creationId xmlns="" xmlns:a16="http://schemas.microsoft.com/office/drawing/2014/main" id="{56441280-B56E-49B7-AA2D-F9BA5231C815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01">
            <a:extLst>
              <a:ext uri="{FF2B5EF4-FFF2-40B4-BE49-F238E27FC236}">
                <a16:creationId xmlns="" xmlns:a16="http://schemas.microsoft.com/office/drawing/2014/main" id="{C6120D7C-AB18-48A5-9DB1-10C2043322C1}"/>
              </a:ext>
            </a:extLst>
          </p:cNvPr>
          <p:cNvGrpSpPr/>
          <p:nvPr/>
        </p:nvGrpSpPr>
        <p:grpSpPr>
          <a:xfrm>
            <a:off x="1982783" y="2971429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A7B5367D-8476-4B29-AB9F-8E4E43E3E7F9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авнобедренный треугольник 103">
              <a:extLst>
                <a:ext uri="{FF2B5EF4-FFF2-40B4-BE49-F238E27FC236}">
                  <a16:creationId xmlns="" xmlns:a16="http://schemas.microsoft.com/office/drawing/2014/main" id="{80783DDD-D30A-479A-9D25-71371F33F4E9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104">
            <a:extLst>
              <a:ext uri="{FF2B5EF4-FFF2-40B4-BE49-F238E27FC236}">
                <a16:creationId xmlns="" xmlns:a16="http://schemas.microsoft.com/office/drawing/2014/main" id="{277FF354-EEF4-4693-8FA7-9D1AF9218614}"/>
              </a:ext>
            </a:extLst>
          </p:cNvPr>
          <p:cNvGrpSpPr/>
          <p:nvPr/>
        </p:nvGrpSpPr>
        <p:grpSpPr>
          <a:xfrm>
            <a:off x="1982783" y="3908795"/>
            <a:ext cx="4098571" cy="470071"/>
            <a:chOff x="1970016" y="2050176"/>
            <a:chExt cx="4098571" cy="470071"/>
          </a:xfrm>
          <a:solidFill>
            <a:schemeClr val="accent4"/>
          </a:solidFill>
        </p:grpSpPr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F54657C9-3601-4092-938A-43F89D39C893}"/>
                </a:ext>
              </a:extLst>
            </p:cNvPr>
            <p:cNvSpPr/>
            <p:nvPr/>
          </p:nvSpPr>
          <p:spPr>
            <a:xfrm>
              <a:off x="1970016" y="2057225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>
              <a:extLst>
                <a:ext uri="{FF2B5EF4-FFF2-40B4-BE49-F238E27FC236}">
                  <a16:creationId xmlns="" xmlns:a16="http://schemas.microsoft.com/office/drawing/2014/main" id="{E6380B1D-E637-4ACD-811C-36F35D532A73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7">
            <a:extLst>
              <a:ext uri="{FF2B5EF4-FFF2-40B4-BE49-F238E27FC236}">
                <a16:creationId xmlns="" xmlns:a16="http://schemas.microsoft.com/office/drawing/2014/main" id="{91EB1E2D-E7F1-4865-9502-8C779E0071BD}"/>
              </a:ext>
            </a:extLst>
          </p:cNvPr>
          <p:cNvGrpSpPr/>
          <p:nvPr/>
        </p:nvGrpSpPr>
        <p:grpSpPr>
          <a:xfrm>
            <a:off x="1982783" y="4841904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9" name="Прямоугольник 108">
              <a:extLst>
                <a:ext uri="{FF2B5EF4-FFF2-40B4-BE49-F238E27FC236}">
                  <a16:creationId xmlns="" xmlns:a16="http://schemas.microsoft.com/office/drawing/2014/main" id="{CBD9A60D-850B-4FCA-BF0D-E7F7CFE400A5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>
              <a:extLst>
                <a:ext uri="{FF2B5EF4-FFF2-40B4-BE49-F238E27FC236}">
                  <a16:creationId xmlns="" xmlns:a16="http://schemas.microsoft.com/office/drawing/2014/main" id="{0913C5E6-8CB8-42C3-95FB-D2F22F2966C7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DFD076DE-A9D8-4569-9D36-2E6225D350AF}"/>
              </a:ext>
            </a:extLst>
          </p:cNvPr>
          <p:cNvSpPr/>
          <p:nvPr/>
        </p:nvSpPr>
        <p:spPr>
          <a:xfrm>
            <a:off x="7244323" y="3041731"/>
            <a:ext cx="4499186" cy="785686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Специалисты, волонтеры, добровольцы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C1798AF-BC62-4AFF-A6C5-B53492935252}"/>
              </a:ext>
            </a:extLst>
          </p:cNvPr>
          <p:cNvSpPr/>
          <p:nvPr/>
        </p:nvSpPr>
        <p:spPr>
          <a:xfrm>
            <a:off x="7208780" y="4000113"/>
            <a:ext cx="4560854" cy="715578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Средства массовой информации, сети ИНТЕРНЕТ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CD105590-CE1D-4FCD-B33E-D9F3AC6A69C2}"/>
              </a:ext>
            </a:extLst>
          </p:cNvPr>
          <p:cNvSpPr/>
          <p:nvPr/>
        </p:nvSpPr>
        <p:spPr>
          <a:xfrm>
            <a:off x="7195716" y="4809013"/>
            <a:ext cx="4573917" cy="625135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Печатная продукция, семинары,  </a:t>
            </a:r>
            <a:r>
              <a:rPr lang="ru-RU" sz="1400" b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вебинары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, 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29BF212F-4D61-466C-B076-161BEB84B947}"/>
              </a:ext>
            </a:extLst>
          </p:cNvPr>
          <p:cNvSpPr/>
          <p:nvPr/>
        </p:nvSpPr>
        <p:spPr>
          <a:xfrm>
            <a:off x="2019405" y="3041731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Человеческие ресурсы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4963C238-0DC0-422E-82BD-CEE17946274F}"/>
              </a:ext>
            </a:extLst>
          </p:cNvPr>
          <p:cNvSpPr/>
          <p:nvPr/>
        </p:nvSpPr>
        <p:spPr>
          <a:xfrm>
            <a:off x="2018121" y="3967498"/>
            <a:ext cx="2527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Информационные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4F945642-0ACC-4D93-8C33-743113192DBB}"/>
              </a:ext>
            </a:extLst>
          </p:cNvPr>
          <p:cNvSpPr/>
          <p:nvPr/>
        </p:nvSpPr>
        <p:spPr>
          <a:xfrm>
            <a:off x="2062336" y="4870664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Методические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875888CC-120F-4416-A2F0-1E7AC494041A}"/>
              </a:ext>
            </a:extLst>
          </p:cNvPr>
          <p:cNvSpPr/>
          <p:nvPr/>
        </p:nvSpPr>
        <p:spPr>
          <a:xfrm>
            <a:off x="7130854" y="4877297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A05BBA74-6DCB-40D0-81C1-FEBB31836A8D}"/>
              </a:ext>
            </a:extLst>
          </p:cNvPr>
          <p:cNvSpPr/>
          <p:nvPr/>
        </p:nvSpPr>
        <p:spPr>
          <a:xfrm>
            <a:off x="1982783" y="5743168"/>
            <a:ext cx="7810697" cy="463022"/>
          </a:xfrm>
          <a:prstGeom prst="rect">
            <a:avLst/>
          </a:prstGeom>
          <a:solidFill>
            <a:schemeClr val="accent2"/>
          </a:solidFill>
          <a:ln>
            <a:solidFill>
              <a:srgbClr val="FF9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5EF59587-C1DE-4769-AD48-1A6096AA1D25}"/>
              </a:ext>
            </a:extLst>
          </p:cNvPr>
          <p:cNvSpPr/>
          <p:nvPr/>
        </p:nvSpPr>
        <p:spPr>
          <a:xfrm>
            <a:off x="4639743" y="5809186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ИТОГОВАЯ </a:t>
            </a:r>
            <a:r>
              <a:rPr lang="ru-RU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СУММА   2 002 804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366413" y="469430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33" dirty="0" smtClean="0"/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СМЕТА ПРОЕКТА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0" y="1502228"/>
            <a:ext cx="5459622" cy="5003074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1567544"/>
            <a:ext cx="4745151" cy="1660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391886" y="875211"/>
            <a:ext cx="9157063" cy="339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50F120-62FD-4CD0-8395-748BA35CDF5A}"/>
              </a:ext>
            </a:extLst>
          </p:cNvPr>
          <p:cNvSpPr/>
          <p:nvPr/>
        </p:nvSpPr>
        <p:spPr>
          <a:xfrm>
            <a:off x="6096000" y="2735581"/>
            <a:ext cx="5690399" cy="2993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24296" y="1307493"/>
          <a:ext cx="10110652" cy="502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12"/>
                <a:gridCol w="4286561"/>
                <a:gridCol w="1402588"/>
                <a:gridCol w="2165137"/>
                <a:gridCol w="1721554"/>
              </a:tblGrid>
              <a:tr h="6206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(товар,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(шт., мес., раз)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6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Помещение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часа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6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Стулья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2000</a:t>
                      </a:r>
                      <a:endParaRPr lang="ru-RU" sz="11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40</a:t>
                      </a:r>
                      <a:endParaRPr lang="ru-RU" sz="11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80 000</a:t>
                      </a:r>
                      <a:endParaRPr lang="ru-RU" sz="11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6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Стол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8000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8 000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Проектор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97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Ноутбук</a:t>
                      </a:r>
                      <a:endParaRPr lang="ru-RU" sz="11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35 000 </a:t>
                      </a:r>
                      <a:endParaRPr lang="ru-RU" sz="11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35 000</a:t>
                      </a:r>
                      <a:endParaRPr lang="ru-RU" sz="11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9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aseline="0" dirty="0" smtClean="0"/>
                        <a:t>Бумага</a:t>
                      </a: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300</a:t>
                      </a: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1</a:t>
                      </a: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300</a:t>
                      </a:r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193 300</a:t>
                      </a:r>
                      <a:endParaRPr lang="ru-RU" sz="1400" dirty="0"/>
                    </a:p>
                  </a:txBody>
                  <a:tcPr marL="91426" marR="91426" marT="45723" marB="45723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243407"/>
            <a:ext cx="7014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tserrat Black" panose="00000A00000000000000" pitchFamily="50" charset="-52"/>
              </a:rPr>
              <a:t>ФИШКИ</a:t>
            </a:r>
            <a:endParaRPr lang="ru-RU" sz="2400" b="1" dirty="0">
              <a:latin typeface="Montserrat Black" panose="00000A00000000000000" pitchFamily="50" charset="-52"/>
            </a:endParaRPr>
          </a:p>
          <a:p>
            <a:endParaRPr lang="ru-RU" sz="2400" dirty="0"/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B1606DCC-87F2-4BCC-908F-8FABB098BF55}"/>
              </a:ext>
            </a:extLst>
          </p:cNvPr>
          <p:cNvGrpSpPr/>
          <p:nvPr/>
        </p:nvGrpSpPr>
        <p:grpSpPr>
          <a:xfrm>
            <a:off x="1982783" y="1165058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5C53EE68-8CD7-4E67-B3F0-61F8E17673E1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79">
              <a:extLst>
                <a:ext uri="{FF2B5EF4-FFF2-40B4-BE49-F238E27FC236}">
                  <a16:creationId xmlns="" xmlns:a16="http://schemas.microsoft.com/office/drawing/2014/main" id="{9EA24566-1878-4F56-A82E-C11F7A06FDB6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8CB6A7DB-5183-4733-9BBB-D43395BBED7C}"/>
              </a:ext>
            </a:extLst>
          </p:cNvPr>
          <p:cNvSpPr/>
          <p:nvPr/>
        </p:nvSpPr>
        <p:spPr>
          <a:xfrm>
            <a:off x="7206285" y="2046698"/>
            <a:ext cx="4484972" cy="722627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ВСЕГДА И ВСЕМ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49A1BA39-9D11-4875-85E3-F9C8CD1B4658}"/>
              </a:ext>
            </a:extLst>
          </p:cNvPr>
          <p:cNvSpPr/>
          <p:nvPr/>
        </p:nvSpPr>
        <p:spPr>
          <a:xfrm>
            <a:off x="1999089" y="1189016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БЛИЖНИЙ КРУГ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619A0F1C-4145-41A0-BBB6-644C030CAAF0}"/>
              </a:ext>
            </a:extLst>
          </p:cNvPr>
          <p:cNvSpPr/>
          <p:nvPr/>
        </p:nvSpPr>
        <p:spPr>
          <a:xfrm>
            <a:off x="7231321" y="796834"/>
            <a:ext cx="4459936" cy="105809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КТО, ЧТО ЭТО ?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DBC396B0-9375-47BD-92BF-068D382DF446}"/>
              </a:ext>
            </a:extLst>
          </p:cNvPr>
          <p:cNvGrpSpPr/>
          <p:nvPr/>
        </p:nvGrpSpPr>
        <p:grpSpPr>
          <a:xfrm>
            <a:off x="1318063" y="1170078"/>
            <a:ext cx="584207" cy="492091"/>
            <a:chOff x="377332" y="2027353"/>
            <a:chExt cx="702731" cy="591927"/>
          </a:xfrm>
        </p:grpSpPr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4D899FDA-3C5F-4120-8F8B-BCB7973AF29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1173B6E5-6C71-41BA-8EEF-7FECF1144F54}"/>
                </a:ext>
              </a:extLst>
            </p:cNvPr>
            <p:cNvSpPr txBox="1"/>
            <p:nvPr/>
          </p:nvSpPr>
          <p:spPr>
            <a:xfrm>
              <a:off x="494483" y="2060235"/>
              <a:ext cx="585580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1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0F3822B9-1304-472B-B477-D35EFB4C4AC4}"/>
              </a:ext>
            </a:extLst>
          </p:cNvPr>
          <p:cNvGrpSpPr/>
          <p:nvPr/>
        </p:nvGrpSpPr>
        <p:grpSpPr>
          <a:xfrm>
            <a:off x="1314343" y="1990480"/>
            <a:ext cx="587638" cy="492091"/>
            <a:chOff x="377332" y="2027353"/>
            <a:chExt cx="706858" cy="591927"/>
          </a:xfrm>
        </p:grpSpPr>
        <p:sp>
          <p:nvSpPr>
            <p:cNvPr id="88" name="Овал 87">
              <a:extLst>
                <a:ext uri="{FF2B5EF4-FFF2-40B4-BE49-F238E27FC236}">
                  <a16:creationId xmlns="" xmlns:a16="http://schemas.microsoft.com/office/drawing/2014/main" id="{CF915A89-5C21-4447-ABDC-247DBB0ED6A8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1799B936-BB85-4796-9E16-37E3A82552C8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97C02AB-17F0-4FCF-937D-359B20534497}"/>
              </a:ext>
            </a:extLst>
          </p:cNvPr>
          <p:cNvGrpSpPr/>
          <p:nvPr/>
        </p:nvGrpSpPr>
        <p:grpSpPr>
          <a:xfrm>
            <a:off x="1314343" y="2963716"/>
            <a:ext cx="608154" cy="492091"/>
            <a:chOff x="377332" y="2027353"/>
            <a:chExt cx="731536" cy="591927"/>
          </a:xfrm>
        </p:grpSpPr>
        <p:sp>
          <p:nvSpPr>
            <p:cNvPr id="91" name="Овал 90">
              <a:extLst>
                <a:ext uri="{FF2B5EF4-FFF2-40B4-BE49-F238E27FC236}">
                  <a16:creationId xmlns="" xmlns:a16="http://schemas.microsoft.com/office/drawing/2014/main" id="{BE35B1A0-4AA1-40E1-B35C-BC96B5C1056A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44C75369-0450-4AAE-8C7E-409369716C6C}"/>
                </a:ext>
              </a:extLst>
            </p:cNvPr>
            <p:cNvSpPr txBox="1"/>
            <p:nvPr/>
          </p:nvSpPr>
          <p:spPr>
            <a:xfrm>
              <a:off x="513410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3</a:t>
              </a: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24394020-AAEA-43C0-ABAE-4468CA152684}"/>
              </a:ext>
            </a:extLst>
          </p:cNvPr>
          <p:cNvGrpSpPr/>
          <p:nvPr/>
        </p:nvGrpSpPr>
        <p:grpSpPr>
          <a:xfrm>
            <a:off x="1314343" y="3915370"/>
            <a:ext cx="579380" cy="492091"/>
            <a:chOff x="377332" y="2027353"/>
            <a:chExt cx="696924" cy="591927"/>
          </a:xfrm>
        </p:grpSpPr>
        <p:sp>
          <p:nvSpPr>
            <p:cNvPr id="94" name="Овал 93">
              <a:extLst>
                <a:ext uri="{FF2B5EF4-FFF2-40B4-BE49-F238E27FC236}">
                  <a16:creationId xmlns="" xmlns:a16="http://schemas.microsoft.com/office/drawing/2014/main" id="{4E099C6B-BD8C-496E-BC85-96ECC42E87FE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1A79642C-5623-471D-BF56-9BAD6903C1B2}"/>
                </a:ext>
              </a:extLst>
            </p:cNvPr>
            <p:cNvSpPr txBox="1"/>
            <p:nvPr/>
          </p:nvSpPr>
          <p:spPr>
            <a:xfrm>
              <a:off x="478798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4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29706C62-50F9-4BAB-A8D2-F4AFBFFCD9E2}"/>
              </a:ext>
            </a:extLst>
          </p:cNvPr>
          <p:cNvGrpSpPr/>
          <p:nvPr/>
        </p:nvGrpSpPr>
        <p:grpSpPr>
          <a:xfrm>
            <a:off x="1334860" y="4837573"/>
            <a:ext cx="587638" cy="492091"/>
            <a:chOff x="377332" y="2027353"/>
            <a:chExt cx="706858" cy="591927"/>
          </a:xfrm>
        </p:grpSpPr>
        <p:sp>
          <p:nvSpPr>
            <p:cNvPr id="97" name="Овал 96">
              <a:extLst>
                <a:ext uri="{FF2B5EF4-FFF2-40B4-BE49-F238E27FC236}">
                  <a16:creationId xmlns="" xmlns:a16="http://schemas.microsoft.com/office/drawing/2014/main" id="{4334B5CB-2CC9-448C-9F99-20B8D6F767A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F48D27A0-F880-4DB9-9E2D-A8FAAD19483C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0AF20329-6B45-4262-ABEA-5C311F0AA522}"/>
              </a:ext>
            </a:extLst>
          </p:cNvPr>
          <p:cNvGrpSpPr/>
          <p:nvPr/>
        </p:nvGrpSpPr>
        <p:grpSpPr>
          <a:xfrm>
            <a:off x="1931408" y="1991239"/>
            <a:ext cx="4137760" cy="463022"/>
            <a:chOff x="1930827" y="1997327"/>
            <a:chExt cx="4137760" cy="463022"/>
          </a:xfrm>
          <a:solidFill>
            <a:schemeClr val="accent4"/>
          </a:solidFill>
        </p:grpSpPr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0C7FFDF-9C1D-448A-9F8C-55D2096F7C83}"/>
                </a:ext>
              </a:extLst>
            </p:cNvPr>
            <p:cNvSpPr/>
            <p:nvPr/>
          </p:nvSpPr>
          <p:spPr>
            <a:xfrm>
              <a:off x="1930827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БЛАГОДАРНОСТЬ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1" name="Равнобедренный треугольник 100">
              <a:extLst>
                <a:ext uri="{FF2B5EF4-FFF2-40B4-BE49-F238E27FC236}">
                  <a16:creationId xmlns="" xmlns:a16="http://schemas.microsoft.com/office/drawing/2014/main" id="{56441280-B56E-49B7-AA2D-F9BA5231C815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C6120D7C-AB18-48A5-9DB1-10C2043322C1}"/>
              </a:ext>
            </a:extLst>
          </p:cNvPr>
          <p:cNvGrpSpPr/>
          <p:nvPr/>
        </p:nvGrpSpPr>
        <p:grpSpPr>
          <a:xfrm>
            <a:off x="1982783" y="2971429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A7B5367D-8476-4B29-AB9F-8E4E43E3E7F9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авнобедренный треугольник 103">
              <a:extLst>
                <a:ext uri="{FF2B5EF4-FFF2-40B4-BE49-F238E27FC236}">
                  <a16:creationId xmlns="" xmlns:a16="http://schemas.microsoft.com/office/drawing/2014/main" id="{80783DDD-D30A-479A-9D25-71371F33F4E9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="" xmlns:a16="http://schemas.microsoft.com/office/drawing/2014/main" id="{277FF354-EEF4-4693-8FA7-9D1AF9218614}"/>
              </a:ext>
            </a:extLst>
          </p:cNvPr>
          <p:cNvGrpSpPr/>
          <p:nvPr/>
        </p:nvGrpSpPr>
        <p:grpSpPr>
          <a:xfrm>
            <a:off x="1982783" y="3908795"/>
            <a:ext cx="4098571" cy="470071"/>
            <a:chOff x="1970016" y="2050176"/>
            <a:chExt cx="4098571" cy="470071"/>
          </a:xfrm>
          <a:solidFill>
            <a:schemeClr val="accent4"/>
          </a:solidFill>
        </p:grpSpPr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F54657C9-3601-4092-938A-43F89D39C893}"/>
                </a:ext>
              </a:extLst>
            </p:cNvPr>
            <p:cNvSpPr/>
            <p:nvPr/>
          </p:nvSpPr>
          <p:spPr>
            <a:xfrm>
              <a:off x="1970016" y="2057225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>
              <a:extLst>
                <a:ext uri="{FF2B5EF4-FFF2-40B4-BE49-F238E27FC236}">
                  <a16:creationId xmlns="" xmlns:a16="http://schemas.microsoft.com/office/drawing/2014/main" id="{E6380B1D-E637-4ACD-811C-36F35D532A73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91EB1E2D-E7F1-4865-9502-8C779E0071BD}"/>
              </a:ext>
            </a:extLst>
          </p:cNvPr>
          <p:cNvGrpSpPr/>
          <p:nvPr/>
        </p:nvGrpSpPr>
        <p:grpSpPr>
          <a:xfrm>
            <a:off x="1982783" y="4841904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9" name="Прямоугольник 108">
              <a:extLst>
                <a:ext uri="{FF2B5EF4-FFF2-40B4-BE49-F238E27FC236}">
                  <a16:creationId xmlns="" xmlns:a16="http://schemas.microsoft.com/office/drawing/2014/main" id="{CBD9A60D-850B-4FCA-BF0D-E7F7CFE400A5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>
              <a:extLst>
                <a:ext uri="{FF2B5EF4-FFF2-40B4-BE49-F238E27FC236}">
                  <a16:creationId xmlns="" xmlns:a16="http://schemas.microsoft.com/office/drawing/2014/main" id="{0913C5E6-8CB8-42C3-95FB-D2F22F2966C7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DFD076DE-A9D8-4569-9D36-2E6225D350AF}"/>
              </a:ext>
            </a:extLst>
          </p:cNvPr>
          <p:cNvSpPr/>
          <p:nvPr/>
        </p:nvSpPr>
        <p:spPr>
          <a:xfrm>
            <a:off x="7244323" y="3041731"/>
            <a:ext cx="4499186" cy="785686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КТО Я? КТО МЫ?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C1798AF-BC62-4AFF-A6C5-B53492935252}"/>
              </a:ext>
            </a:extLst>
          </p:cNvPr>
          <p:cNvSpPr/>
          <p:nvPr/>
        </p:nvSpPr>
        <p:spPr>
          <a:xfrm>
            <a:off x="7208780" y="4000113"/>
            <a:ext cx="4560854" cy="715578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Кто? ЧТО? ГДЕ? КОГДА?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CD105590-CE1D-4FCD-B33E-D9F3AC6A69C2}"/>
              </a:ext>
            </a:extLst>
          </p:cNvPr>
          <p:cNvSpPr/>
          <p:nvPr/>
        </p:nvSpPr>
        <p:spPr>
          <a:xfrm>
            <a:off x="7195716" y="4809013"/>
            <a:ext cx="4573917" cy="625135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Ваши предложения партнерам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29BF212F-4D61-466C-B076-161BEB84B947}"/>
              </a:ext>
            </a:extLst>
          </p:cNvPr>
          <p:cNvSpPr/>
          <p:nvPr/>
        </p:nvSpPr>
        <p:spPr>
          <a:xfrm>
            <a:off x="2019405" y="3041731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САМОПРЕЗЕНТАЦИЯ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4963C238-0DC0-422E-82BD-CEE17946274F}"/>
              </a:ext>
            </a:extLst>
          </p:cNvPr>
          <p:cNvSpPr/>
          <p:nvPr/>
        </p:nvSpPr>
        <p:spPr>
          <a:xfrm>
            <a:off x="2018121" y="3967498"/>
            <a:ext cx="2527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ИНФОРМАЦИЯ  -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4F945642-0ACC-4D93-8C33-743113192DBB}"/>
              </a:ext>
            </a:extLst>
          </p:cNvPr>
          <p:cNvSpPr/>
          <p:nvPr/>
        </p:nvSpPr>
        <p:spPr>
          <a:xfrm>
            <a:off x="2062336" y="487066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Мы можем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875888CC-120F-4416-A2F0-1E7AC494041A}"/>
              </a:ext>
            </a:extLst>
          </p:cNvPr>
          <p:cNvSpPr/>
          <p:nvPr/>
        </p:nvSpPr>
        <p:spPr>
          <a:xfrm>
            <a:off x="7130854" y="4877297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A05BBA74-6DCB-40D0-81C1-FEBB31836A8D}"/>
              </a:ext>
            </a:extLst>
          </p:cNvPr>
          <p:cNvSpPr/>
          <p:nvPr/>
        </p:nvSpPr>
        <p:spPr>
          <a:xfrm>
            <a:off x="1982783" y="5743168"/>
            <a:ext cx="7810697" cy="463022"/>
          </a:xfrm>
          <a:prstGeom prst="rect">
            <a:avLst/>
          </a:prstGeom>
          <a:solidFill>
            <a:schemeClr val="accent2"/>
          </a:solidFill>
          <a:ln>
            <a:solidFill>
              <a:srgbClr val="FF9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2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542182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4582660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335" y="113216"/>
            <a:ext cx="5811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ПРИЗНАНИЕ И ВОВЛЕЧЕННОСТЬ</a:t>
            </a:r>
          </a:p>
          <a:p>
            <a:r>
              <a:rPr lang="ru-RU" sz="2400" b="1" dirty="0" smtClean="0">
                <a:latin typeface="Montserrat Black" panose="00000A00000000000000" pitchFamily="50" charset="-52"/>
              </a:rPr>
              <a:t>В ПРОЕКТ «АРТ-РОДНИК»</a:t>
            </a:r>
            <a:endParaRPr lang="ru-RU" sz="2400" b="1" dirty="0">
              <a:latin typeface="Montserrat Black" panose="00000A00000000000000" pitchFamily="50" charset="-5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280809" y="1624607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BF36146E-0B4B-4853-AF59-9190C3EFA455}"/>
              </a:ext>
            </a:extLst>
          </p:cNvPr>
          <p:cNvSpPr/>
          <p:nvPr/>
        </p:nvSpPr>
        <p:spPr>
          <a:xfrm>
            <a:off x="379349" y="1005840"/>
            <a:ext cx="8185531" cy="1123183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БЛАГОПОЛУЧАТЕЛИ: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дети, молодые люди с ограниченными возможностями здоровья и их родители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A791CE06-99F6-4FBF-AEF0-326F8613DE67}"/>
              </a:ext>
            </a:extLst>
          </p:cNvPr>
          <p:cNvSpPr/>
          <p:nvPr/>
        </p:nvSpPr>
        <p:spPr>
          <a:xfrm>
            <a:off x="364660" y="2299854"/>
            <a:ext cx="8200220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ВОЛОНТЁРЫ: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школьники и студенты Нижнего Тагила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494D68A-834C-44CD-B9CA-833FFDA9AEAB}"/>
              </a:ext>
            </a:extLst>
          </p:cNvPr>
          <p:cNvSpPr/>
          <p:nvPr/>
        </p:nvSpPr>
        <p:spPr>
          <a:xfrm>
            <a:off x="379349" y="3006236"/>
            <a:ext cx="8185531" cy="456034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ПАРТНЁРЫ: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НКО города, бизнес центр,  бюджетные организации., Общественная палата города.</a:t>
            </a:r>
            <a:endParaRPr lang="ru-RU" sz="1633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E205661-626F-4B7D-B106-358D7850ADF7}"/>
              </a:ext>
            </a:extLst>
          </p:cNvPr>
          <p:cNvSpPr/>
          <p:nvPr/>
        </p:nvSpPr>
        <p:spPr>
          <a:xfrm>
            <a:off x="379349" y="3754579"/>
            <a:ext cx="8185531" cy="621478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ОРГАНЫ ВЛАСТИ: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Администрация города Нижний Тагил, Городская Дума</a:t>
            </a:r>
            <a:endParaRPr lang="ru-RU" sz="24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C571A9D-FABE-4C67-BD9D-AD1B988AAB5A}"/>
              </a:ext>
            </a:extLst>
          </p:cNvPr>
          <p:cNvSpPr/>
          <p:nvPr/>
        </p:nvSpPr>
        <p:spPr>
          <a:xfrm>
            <a:off x="364660" y="4523053"/>
            <a:ext cx="8200220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МЕДИА: </a:t>
            </a:r>
            <a:r>
              <a:rPr lang="ru-RU" sz="16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Тагил-ТВ, Телекомпания «</a:t>
            </a:r>
            <a:r>
              <a:rPr lang="ru-RU" sz="1600" b="1" i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Телекон</a:t>
            </a:r>
            <a:r>
              <a:rPr lang="ru-RU" sz="16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»,  Газета «</a:t>
            </a:r>
            <a:r>
              <a:rPr lang="ru-RU" sz="1600" b="1" i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Тагильский</a:t>
            </a:r>
            <a:r>
              <a:rPr lang="ru-RU" sz="16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Рабочий»</a:t>
            </a:r>
            <a:endParaRPr lang="ru-RU" sz="16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41094F04-FA32-4135-B2EA-C6FDC631AC1E}"/>
              </a:ext>
            </a:extLst>
          </p:cNvPr>
          <p:cNvSpPr/>
          <p:nvPr/>
        </p:nvSpPr>
        <p:spPr>
          <a:xfrm>
            <a:off x="379349" y="5190312"/>
            <a:ext cx="8185531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ДОПОЛНИТЕЛЬНАЯ ИНФОРМАЦИЯ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дважды награждены знаком «Лучший благотворитель года» города Нижний Тагил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69C7A7D-FB9C-4294-9BD0-6E602A7FA818}"/>
              </a:ext>
            </a:extLst>
          </p:cNvPr>
          <p:cNvSpPr/>
          <p:nvPr/>
        </p:nvSpPr>
        <p:spPr>
          <a:xfrm>
            <a:off x="8740371" y="1666000"/>
            <a:ext cx="2980487" cy="39873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3074" name="Picture 2" descr="C:\АРТ РОДНИК\ОТЧЕТ 2\ФОТОГРАФИИ 2 этап\БАТИК\Сделаны\ИЮЛЬ\6.07\IMG_20200706_10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262" y="1350553"/>
            <a:ext cx="3503567" cy="4671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9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6939</TotalTime>
  <Words>399</Words>
  <Application>Microsoft Office PowerPoint</Application>
  <PresentationFormat>Произвольный</PresentationFormat>
  <Paragraphs>142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Montserrat</vt:lpstr>
      <vt:lpstr>Calibri</vt:lpstr>
      <vt:lpstr>Circe Bold</vt:lpstr>
      <vt:lpstr>Times New Roman</vt:lpstr>
      <vt:lpstr>Circe ExtraBold</vt:lpstr>
      <vt:lpstr>Montserrat Black</vt:lpstr>
      <vt:lpstr>Circe</vt:lpstr>
      <vt:lpstr>Calibri Light</vt:lpstr>
      <vt:lpstr>Aharoni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Деньги –  всего лишь средство для достижения  ЦЕЛИ!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#МЫВМЕСТЕ</dc:title>
  <dc:creator>Зоя Дурдина</dc:creator>
  <cp:lastModifiedBy>Ekaterina</cp:lastModifiedBy>
  <cp:revision>239</cp:revision>
  <dcterms:created xsi:type="dcterms:W3CDTF">2020-03-24T07:41:27Z</dcterms:created>
  <dcterms:modified xsi:type="dcterms:W3CDTF">2022-11-21T04:00:14Z</dcterms:modified>
</cp:coreProperties>
</file>