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рия" initials="В" lastIdx="3" clrIdx="0">
    <p:extLst>
      <p:ext uri="{19B8F6BF-5375-455C-9EA6-DF929625EA0E}">
        <p15:presenceInfo xmlns:p15="http://schemas.microsoft.com/office/powerpoint/2012/main" xmlns="" userId="5a7a8438ad40e8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41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22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15211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789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2122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250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80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66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32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38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55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29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31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60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48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0B87-AB5E-4C3A-92E9-83A905DC207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31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C0B87-AB5E-4C3A-92E9-83A905DC207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1E66F83-A743-4982-8231-E385E95D5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05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0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3D5200-379E-0220-5D70-85AC7AE82510}"/>
              </a:ext>
            </a:extLst>
          </p:cNvPr>
          <p:cNvSpPr txBox="1"/>
          <p:nvPr/>
        </p:nvSpPr>
        <p:spPr>
          <a:xfrm>
            <a:off x="755717" y="763568"/>
            <a:ext cx="979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Monotype Corsiva" panose="03010101010201010101" pitchFamily="66" charset="0"/>
              </a:rPr>
              <a:t>«Первый Детский Инклюзивный бал»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99CDF7-C055-31D1-29C2-CB4AD5E738DE}"/>
              </a:ext>
            </a:extLst>
          </p:cNvPr>
          <p:cNvSpPr txBox="1"/>
          <p:nvPr/>
        </p:nvSpPr>
        <p:spPr>
          <a:xfrm>
            <a:off x="4407109" y="2006211"/>
            <a:ext cx="5381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" panose="020B0502040204020203" pitchFamily="34" charset="0"/>
              </a:rPr>
              <a:t>Команда проекта «Школа 44»:</a:t>
            </a:r>
          </a:p>
          <a:p>
            <a:pPr algn="ctr"/>
            <a:r>
              <a:rPr lang="ru-RU" sz="2400" dirty="0">
                <a:latin typeface="Bahnschrift" panose="020B0502040204020203" pitchFamily="34" charset="0"/>
              </a:rPr>
              <a:t>Рязанцева Полина Дмитриевна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0ACD92-0D91-3839-310A-16F1BBA36946}"/>
              </a:ext>
            </a:extLst>
          </p:cNvPr>
          <p:cNvSpPr txBox="1"/>
          <p:nvPr/>
        </p:nvSpPr>
        <p:spPr>
          <a:xfrm>
            <a:off x="4909159" y="3639278"/>
            <a:ext cx="4305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Bahnschrift" panose="020B0502040204020203" pitchFamily="34" charset="0"/>
              </a:rPr>
              <a:t>Руководитель проекта:</a:t>
            </a:r>
          </a:p>
          <a:p>
            <a:pPr algn="ctr"/>
            <a:r>
              <a:rPr lang="ru-RU" sz="2400" dirty="0">
                <a:latin typeface="Bahnschrift" panose="020B0502040204020203" pitchFamily="34" charset="0"/>
              </a:rPr>
              <a:t>Козырева Елена Васильевна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AFCFD3-CD16-D695-43DA-66C4282A4ECA}"/>
              </a:ext>
            </a:extLst>
          </p:cNvPr>
          <p:cNvSpPr txBox="1"/>
          <p:nvPr/>
        </p:nvSpPr>
        <p:spPr>
          <a:xfrm flipH="1">
            <a:off x="3169134" y="6124412"/>
            <a:ext cx="6006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ahnschrift" panose="020B0502040204020203" pitchFamily="34" charset="0"/>
              </a:rPr>
              <a:t>г.</a:t>
            </a:r>
            <a:r>
              <a:rPr lang="ru-RU" sz="2000" dirty="0" smtClean="0">
                <a:latin typeface="Bahnschrift" panose="020B0502040204020203" pitchFamily="34" charset="0"/>
              </a:rPr>
              <a:t> </a:t>
            </a:r>
            <a:r>
              <a:rPr lang="ru-RU" sz="2000" dirty="0">
                <a:latin typeface="Bahnschrift" panose="020B0502040204020203" pitchFamily="34" charset="0"/>
              </a:rPr>
              <a:t>Нижний Тагил</a:t>
            </a:r>
          </a:p>
        </p:txBody>
      </p:sp>
      <p:pic>
        <p:nvPicPr>
          <p:cNvPr id="1027" name="Picture 3" descr="C:\Users\USER\Desktop\TQj6PsZ-i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954" y="1783830"/>
            <a:ext cx="2788170" cy="4182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857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984851-E039-0EC1-36F8-BC005430A89C}"/>
              </a:ext>
            </a:extLst>
          </p:cNvPr>
          <p:cNvSpPr txBox="1"/>
          <p:nvPr/>
        </p:nvSpPr>
        <p:spPr>
          <a:xfrm>
            <a:off x="818123" y="482626"/>
            <a:ext cx="69573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Bahnschrift" panose="020B0502040204020203" pitchFamily="34" charset="0"/>
              </a:rPr>
              <a:t>Проблема и актуальность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DD8269-7608-BB30-E466-C08D21B56F06}"/>
              </a:ext>
            </a:extLst>
          </p:cNvPr>
          <p:cNvSpPr txBox="1"/>
          <p:nvPr/>
        </p:nvSpPr>
        <p:spPr>
          <a:xfrm>
            <a:off x="615295" y="1529045"/>
            <a:ext cx="89819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Bahnschrift" panose="020B0502040204020203" pitchFamily="34" charset="0"/>
              </a:rPr>
              <a:t>В настоящее время дети с ограниченными возможностями испытывают </a:t>
            </a:r>
          </a:p>
          <a:p>
            <a:r>
              <a:rPr lang="ru-RU" sz="2000" b="1" dirty="0">
                <a:latin typeface="Bahnschrift" panose="020B0502040204020203" pitchFamily="34" charset="0"/>
              </a:rPr>
              <a:t>трудности в общении и взаимодействии со сверстниками.</a:t>
            </a:r>
          </a:p>
          <a:p>
            <a:r>
              <a:rPr lang="ru-RU" sz="2000" b="1" dirty="0">
                <a:latin typeface="Bahnschrift" panose="020B0502040204020203" pitchFamily="34" charset="0"/>
              </a:rPr>
              <a:t>Инвалидность сейчас рассматривается в первую очередь как патология,</a:t>
            </a:r>
          </a:p>
          <a:p>
            <a:r>
              <a:rPr lang="ru-RU" sz="2000" b="1" dirty="0">
                <a:latin typeface="Bahnschrift" panose="020B0502040204020203" pitchFamily="34" charset="0"/>
              </a:rPr>
              <a:t>что снижает социальную значимость детей с ОВЗ.   </a:t>
            </a:r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xmlns="" id="{53BA56B4-03D4-3C1B-71BA-4D0BDEF33D5B}"/>
              </a:ext>
            </a:extLst>
          </p:cNvPr>
          <p:cNvSpPr/>
          <p:nvPr/>
        </p:nvSpPr>
        <p:spPr>
          <a:xfrm>
            <a:off x="200113" y="3357300"/>
            <a:ext cx="8639665" cy="3153299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Данный проект предлагает возможность детям с ограниченными возможностями здоровья к сближению со сверстниками с инвалидностью и без нее, а также смягчение социальной изоляции и формировании </a:t>
            </a:r>
            <a:r>
              <a:rPr lang="ru-RU" sz="20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проактивной</a:t>
            </a:r>
            <a:r>
              <a:rPr lang="ru-RU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 жизненной позиции детей с нарушениями зрения, слуха, опорно-двигательного аппарата и интеллекта.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0EB800AD-2454-AA42-8A96-B9D2A36851DE}"/>
              </a:ext>
            </a:extLst>
          </p:cNvPr>
          <p:cNvCxnSpPr>
            <a:cxnSpLocks/>
          </p:cNvCxnSpPr>
          <p:nvPr/>
        </p:nvCxnSpPr>
        <p:spPr>
          <a:xfrm flipV="1">
            <a:off x="7918515" y="5495827"/>
            <a:ext cx="1545996" cy="104637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везда: 4 точки 13">
            <a:extLst>
              <a:ext uri="{FF2B5EF4-FFF2-40B4-BE49-F238E27FC236}">
                <a16:creationId xmlns:a16="http://schemas.microsoft.com/office/drawing/2014/main" xmlns="" id="{C578829B-A2D0-E7B8-808E-A495CAAA1061}"/>
              </a:ext>
            </a:extLst>
          </p:cNvPr>
          <p:cNvSpPr/>
          <p:nvPr/>
        </p:nvSpPr>
        <p:spPr>
          <a:xfrm rot="316408">
            <a:off x="7889525" y="316918"/>
            <a:ext cx="1300899" cy="121605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asr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6538" y="5145660"/>
            <a:ext cx="4876800" cy="1487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31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0B5890-D2E2-6100-BA2D-E3EE039C4924}"/>
              </a:ext>
            </a:extLst>
          </p:cNvPr>
          <p:cNvSpPr txBox="1"/>
          <p:nvPr/>
        </p:nvSpPr>
        <p:spPr>
          <a:xfrm>
            <a:off x="2262431" y="133390"/>
            <a:ext cx="5514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Bahnschrift" panose="020B0502040204020203" pitchFamily="34" charset="0"/>
              </a:rPr>
              <a:t>Цель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FAC47D-98C0-B718-E5AD-7431861586AC}"/>
              </a:ext>
            </a:extLst>
          </p:cNvPr>
          <p:cNvSpPr txBox="1"/>
          <p:nvPr/>
        </p:nvSpPr>
        <p:spPr>
          <a:xfrm>
            <a:off x="1178351" y="1640264"/>
            <a:ext cx="8057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Повышение уровня социальной адаптации и вовлечение в культурные </a:t>
            </a:r>
          </a:p>
          <a:p>
            <a:r>
              <a:rPr lang="ru-RU" dirty="0">
                <a:latin typeface="Bahnschrift" panose="020B0502040204020203" pitchFamily="34" charset="0"/>
              </a:rPr>
              <a:t>процессы детей города Нижний Тагил доступного для любого человека.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FDFA9D-0827-016E-D39A-091DAB4BF538}"/>
              </a:ext>
            </a:extLst>
          </p:cNvPr>
          <p:cNvSpPr txBox="1"/>
          <p:nvPr/>
        </p:nvSpPr>
        <p:spPr>
          <a:xfrm>
            <a:off x="1178351" y="3063711"/>
            <a:ext cx="7730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Bahnschrift" panose="020B0502040204020203" pitchFamily="34" charset="0"/>
              </a:rPr>
              <a:t>Целевая аудитория</a:t>
            </a:r>
            <a:r>
              <a:rPr lang="ru-RU" dirty="0"/>
              <a:t>: дети с инвалидностью в возрасте с 10 до 17лет в</a:t>
            </a:r>
          </a:p>
          <a:p>
            <a:r>
              <a:rPr lang="ru-RU" dirty="0"/>
              <a:t>количестве 50 человек.</a:t>
            </a: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221F8E77-447F-FE7D-C8CC-324AE51E9748}"/>
              </a:ext>
            </a:extLst>
          </p:cNvPr>
          <p:cNvSpPr/>
          <p:nvPr/>
        </p:nvSpPr>
        <p:spPr>
          <a:xfrm>
            <a:off x="0" y="3952530"/>
            <a:ext cx="7918515" cy="2530412"/>
          </a:xfrm>
          <a:custGeom>
            <a:avLst/>
            <a:gdLst>
              <a:gd name="connsiteX0" fmla="*/ 0 w 10361058"/>
              <a:gd name="connsiteY0" fmla="*/ 1687398 h 2530412"/>
              <a:gd name="connsiteX1" fmla="*/ 1027522 w 10361058"/>
              <a:gd name="connsiteY1" fmla="*/ 754144 h 2530412"/>
              <a:gd name="connsiteX2" fmla="*/ 2017336 w 10361058"/>
              <a:gd name="connsiteY2" fmla="*/ 1847654 h 2530412"/>
              <a:gd name="connsiteX3" fmla="*/ 3629320 w 10361058"/>
              <a:gd name="connsiteY3" fmla="*/ 1310326 h 2530412"/>
              <a:gd name="connsiteX4" fmla="*/ 3761295 w 10361058"/>
              <a:gd name="connsiteY4" fmla="*/ 537328 h 2530412"/>
              <a:gd name="connsiteX5" fmla="*/ 2846895 w 10361058"/>
              <a:gd name="connsiteY5" fmla="*/ 28280 h 2530412"/>
              <a:gd name="connsiteX6" fmla="*/ 2121031 w 10361058"/>
              <a:gd name="connsiteY6" fmla="*/ 1065229 h 2530412"/>
              <a:gd name="connsiteX7" fmla="*/ 3035431 w 10361058"/>
              <a:gd name="connsiteY7" fmla="*/ 2403835 h 2530412"/>
              <a:gd name="connsiteX8" fmla="*/ 4317476 w 10361058"/>
              <a:gd name="connsiteY8" fmla="*/ 2328421 h 2530412"/>
              <a:gd name="connsiteX9" fmla="*/ 5363852 w 10361058"/>
              <a:gd name="connsiteY9" fmla="*/ 1112363 h 2530412"/>
              <a:gd name="connsiteX10" fmla="*/ 6777872 w 10361058"/>
              <a:gd name="connsiteY10" fmla="*/ 1404594 h 2530412"/>
              <a:gd name="connsiteX11" fmla="*/ 7277493 w 10361058"/>
              <a:gd name="connsiteY11" fmla="*/ 895546 h 2530412"/>
              <a:gd name="connsiteX12" fmla="*/ 8361575 w 10361058"/>
              <a:gd name="connsiteY12" fmla="*/ 744718 h 2530412"/>
              <a:gd name="connsiteX13" fmla="*/ 8955464 w 10361058"/>
              <a:gd name="connsiteY13" fmla="*/ 527901 h 2530412"/>
              <a:gd name="connsiteX14" fmla="*/ 9502219 w 10361058"/>
              <a:gd name="connsiteY14" fmla="*/ 0 h 253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61058" h="2530412">
                <a:moveTo>
                  <a:pt x="0" y="1687398"/>
                </a:moveTo>
                <a:cubicBezTo>
                  <a:pt x="345649" y="1207416"/>
                  <a:pt x="691299" y="727435"/>
                  <a:pt x="1027522" y="754144"/>
                </a:cubicBezTo>
                <a:cubicBezTo>
                  <a:pt x="1363745" y="780853"/>
                  <a:pt x="1583703" y="1754957"/>
                  <a:pt x="2017336" y="1847654"/>
                </a:cubicBezTo>
                <a:cubicBezTo>
                  <a:pt x="2450969" y="1940351"/>
                  <a:pt x="3338660" y="1528714"/>
                  <a:pt x="3629320" y="1310326"/>
                </a:cubicBezTo>
                <a:cubicBezTo>
                  <a:pt x="3919980" y="1091938"/>
                  <a:pt x="3891699" y="751002"/>
                  <a:pt x="3761295" y="537328"/>
                </a:cubicBezTo>
                <a:cubicBezTo>
                  <a:pt x="3630891" y="323654"/>
                  <a:pt x="3120272" y="-59703"/>
                  <a:pt x="2846895" y="28280"/>
                </a:cubicBezTo>
                <a:cubicBezTo>
                  <a:pt x="2573518" y="116263"/>
                  <a:pt x="2089608" y="669303"/>
                  <a:pt x="2121031" y="1065229"/>
                </a:cubicBezTo>
                <a:cubicBezTo>
                  <a:pt x="2152454" y="1461155"/>
                  <a:pt x="2669357" y="2193303"/>
                  <a:pt x="3035431" y="2403835"/>
                </a:cubicBezTo>
                <a:cubicBezTo>
                  <a:pt x="3401505" y="2614367"/>
                  <a:pt x="3929406" y="2543666"/>
                  <a:pt x="4317476" y="2328421"/>
                </a:cubicBezTo>
                <a:cubicBezTo>
                  <a:pt x="4705546" y="2113176"/>
                  <a:pt x="4953786" y="1266334"/>
                  <a:pt x="5363852" y="1112363"/>
                </a:cubicBezTo>
                <a:cubicBezTo>
                  <a:pt x="5773918" y="958392"/>
                  <a:pt x="6458932" y="1440730"/>
                  <a:pt x="6777872" y="1404594"/>
                </a:cubicBezTo>
                <a:cubicBezTo>
                  <a:pt x="7096812" y="1368458"/>
                  <a:pt x="7013542" y="1005525"/>
                  <a:pt x="7277493" y="895546"/>
                </a:cubicBezTo>
                <a:cubicBezTo>
                  <a:pt x="7541444" y="785567"/>
                  <a:pt x="8081913" y="805992"/>
                  <a:pt x="8361575" y="744718"/>
                </a:cubicBezTo>
                <a:cubicBezTo>
                  <a:pt x="8641237" y="683444"/>
                  <a:pt x="8765357" y="652021"/>
                  <a:pt x="8955464" y="527901"/>
                </a:cubicBezTo>
                <a:cubicBezTo>
                  <a:pt x="9145571" y="403781"/>
                  <a:pt x="11635819" y="912829"/>
                  <a:pt x="9502219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Звезда: 5 точек 44">
            <a:extLst>
              <a:ext uri="{FF2B5EF4-FFF2-40B4-BE49-F238E27FC236}">
                <a16:creationId xmlns:a16="http://schemas.microsoft.com/office/drawing/2014/main" xmlns="" id="{4554A5BF-50EF-8757-E14F-6DA2995FA2EE}"/>
              </a:ext>
            </a:extLst>
          </p:cNvPr>
          <p:cNvSpPr/>
          <p:nvPr/>
        </p:nvSpPr>
        <p:spPr>
          <a:xfrm>
            <a:off x="6815580" y="3483501"/>
            <a:ext cx="810705" cy="7771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USER\Desktop\си-уэты-вектора-семьи-4940467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26"/>
          <a:stretch>
            <a:fillRect/>
          </a:stretch>
        </p:blipFill>
        <p:spPr bwMode="auto">
          <a:xfrm>
            <a:off x="8259580" y="2473380"/>
            <a:ext cx="4127292" cy="4032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71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0B5890-D2E2-6100-BA2D-E3EE039C4924}"/>
              </a:ext>
            </a:extLst>
          </p:cNvPr>
          <p:cNvSpPr txBox="1"/>
          <p:nvPr/>
        </p:nvSpPr>
        <p:spPr>
          <a:xfrm>
            <a:off x="1300896" y="0"/>
            <a:ext cx="828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</a:rPr>
              <a:t>Первый Детский Инклюзивный бал- это: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FAC47D-98C0-B718-E5AD-7431861586AC}"/>
              </a:ext>
            </a:extLst>
          </p:cNvPr>
          <p:cNvSpPr txBox="1"/>
          <p:nvPr/>
        </p:nvSpPr>
        <p:spPr>
          <a:xfrm>
            <a:off x="2262431" y="241326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2FB652-94D9-6219-E58C-F1284AEFF179}"/>
              </a:ext>
            </a:extLst>
          </p:cNvPr>
          <p:cNvSpPr txBox="1"/>
          <p:nvPr/>
        </p:nvSpPr>
        <p:spPr>
          <a:xfrm>
            <a:off x="869430" y="2120123"/>
            <a:ext cx="9578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>
                <a:latin typeface="Bahnschrift" panose="020B0502040204020203" pitchFamily="34" charset="0"/>
              </a:rPr>
              <a:t>10 репетиций, включающих в себя 5 лекций о бальном этикете и </a:t>
            </a:r>
            <a:r>
              <a:rPr lang="ru-RU" sz="2400" dirty="0" smtClean="0">
                <a:latin typeface="Bahnschrift" panose="020B0502040204020203" pitchFamily="34" charset="0"/>
              </a:rPr>
              <a:t>правилах </a:t>
            </a:r>
            <a:r>
              <a:rPr lang="ru-RU" sz="2400" dirty="0">
                <a:latin typeface="Bahnschrift" panose="020B0502040204020203" pitchFamily="34" charset="0"/>
              </a:rPr>
              <a:t>поведения на балах.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0B6CBE-79CD-E55E-BEA8-26A822F54F04}"/>
              </a:ext>
            </a:extLst>
          </p:cNvPr>
          <p:cNvSpPr txBox="1"/>
          <p:nvPr/>
        </p:nvSpPr>
        <p:spPr>
          <a:xfrm>
            <a:off x="659568" y="5441430"/>
            <a:ext cx="8829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latin typeface="Bahnschrift" panose="020B0502040204020203" pitchFamily="34" charset="0"/>
              </a:rPr>
              <a:t>Сроки реализации проекта- 21.01.2023-30.06.2023</a:t>
            </a:r>
            <a:r>
              <a:rPr lang="ru-RU" u="sng" dirty="0"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A7039D-DF5A-8890-E67F-A87FA4F0234C}"/>
              </a:ext>
            </a:extLst>
          </p:cNvPr>
          <p:cNvSpPr txBox="1"/>
          <p:nvPr/>
        </p:nvSpPr>
        <p:spPr>
          <a:xfrm>
            <a:off x="839449" y="1083520"/>
            <a:ext cx="10482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Bahnschrift" panose="020B0502040204020203" pitchFamily="34" charset="0"/>
              </a:rPr>
              <a:t>Первый Детский Инклюзивный бал- </a:t>
            </a:r>
            <a:r>
              <a:rPr lang="ru-RU" sz="2400" dirty="0">
                <a:latin typeface="Bahnschrift" panose="020B0502040204020203" pitchFamily="34" charset="0"/>
              </a:rPr>
              <a:t>это возможность совместного </a:t>
            </a:r>
          </a:p>
          <a:p>
            <a:r>
              <a:rPr lang="ru-RU" sz="2400" dirty="0">
                <a:latin typeface="Bahnschrift" panose="020B0502040204020203" pitchFamily="34" charset="0"/>
              </a:rPr>
              <a:t>досуга детей с инвалидностью и без, их друзей и членов семей.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F7A30C-99D3-98E5-0EF9-6155D2E725CB}"/>
              </a:ext>
            </a:extLst>
          </p:cNvPr>
          <p:cNvSpPr txBox="1"/>
          <p:nvPr/>
        </p:nvSpPr>
        <p:spPr>
          <a:xfrm>
            <a:off x="944381" y="3156726"/>
            <a:ext cx="668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>
                <a:latin typeface="Bahnschrift" panose="020B0502040204020203" pitchFamily="34" charset="0"/>
              </a:rPr>
              <a:t>Номинация «Король и Королева бала»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EBFDBD-C944-7BB5-1D0E-A1EA683C5465}"/>
              </a:ext>
            </a:extLst>
          </p:cNvPr>
          <p:cNvSpPr txBox="1"/>
          <p:nvPr/>
        </p:nvSpPr>
        <p:spPr>
          <a:xfrm>
            <a:off x="809468" y="3873705"/>
            <a:ext cx="8273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Bahnschrift" panose="020B0502040204020203" pitchFamily="34" charset="0"/>
              </a:rPr>
              <a:t>Информационное сопровождение проекта- </a:t>
            </a:r>
            <a:r>
              <a:rPr lang="ru-RU" sz="2400" dirty="0">
                <a:latin typeface="Bahnschrift" panose="020B0502040204020203" pitchFamily="34" charset="0"/>
              </a:rPr>
              <a:t>информационные стенды </a:t>
            </a:r>
            <a:r>
              <a:rPr lang="ru-RU" sz="2400" dirty="0" smtClean="0">
                <a:latin typeface="Bahnschrift" panose="020B0502040204020203" pitchFamily="34" charset="0"/>
              </a:rPr>
              <a:t>в  школе </a:t>
            </a:r>
            <a:r>
              <a:rPr lang="ru-RU" sz="2400" dirty="0">
                <a:latin typeface="Bahnschrift" panose="020B0502040204020203" pitchFamily="34" charset="0"/>
              </a:rPr>
              <a:t>и официальные ресурсы в сети интернет.</a:t>
            </a:r>
          </a:p>
        </p:txBody>
      </p:sp>
      <p:sp>
        <p:nvSpPr>
          <p:cNvPr id="9218" name="AutoShape 2" descr="C:\Users\USER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C:\Users\USER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Users\USER\Desktop\iconImage-62853e9b2f7b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1548" y="2008785"/>
            <a:ext cx="4510452" cy="3519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45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xmlns="" id="{07194FE9-F08A-4769-0329-82AFDF19EF20}"/>
              </a:ext>
            </a:extLst>
          </p:cNvPr>
          <p:cNvSpPr/>
          <p:nvPr/>
        </p:nvSpPr>
        <p:spPr>
          <a:xfrm>
            <a:off x="279401" y="4840117"/>
            <a:ext cx="527901" cy="5184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0B5890-D2E2-6100-BA2D-E3EE039C4924}"/>
              </a:ext>
            </a:extLst>
          </p:cNvPr>
          <p:cNvSpPr txBox="1"/>
          <p:nvPr/>
        </p:nvSpPr>
        <p:spPr>
          <a:xfrm>
            <a:off x="1781663" y="320512"/>
            <a:ext cx="8455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hnschrift" panose="020B0502040204020203" pitchFamily="34" charset="0"/>
              </a:rPr>
              <a:t>РЕЗУЛЬТАТЫ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FAC47D-98C0-B718-E5AD-7431861586AC}"/>
              </a:ext>
            </a:extLst>
          </p:cNvPr>
          <p:cNvSpPr txBox="1"/>
          <p:nvPr/>
        </p:nvSpPr>
        <p:spPr>
          <a:xfrm>
            <a:off x="569627" y="1446169"/>
            <a:ext cx="92939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ahnschrift" panose="020B0502040204020203" pitchFamily="34" charset="0"/>
              </a:rPr>
              <a:t>       </a:t>
            </a:r>
            <a:r>
              <a:rPr lang="ru-RU" sz="2800" dirty="0" smtClean="0">
                <a:latin typeface="Bahnschrift" panose="020B0502040204020203" pitchFamily="34" charset="0"/>
              </a:rPr>
              <a:t>Проведен </a:t>
            </a:r>
            <a:r>
              <a:rPr lang="ru-RU" sz="2800" dirty="0">
                <a:latin typeface="Bahnschrift" panose="020B0502040204020203" pitchFamily="34" charset="0"/>
              </a:rPr>
              <a:t>Первый Детский Инклюзивный бал.</a:t>
            </a:r>
          </a:p>
          <a:p>
            <a:pPr algn="just"/>
            <a:endParaRPr lang="ru-RU" sz="2800" dirty="0">
              <a:latin typeface="Bahnschrift" panose="020B0502040204020203" pitchFamily="34" charset="0"/>
            </a:endParaRPr>
          </a:p>
          <a:p>
            <a:pPr algn="just"/>
            <a:r>
              <a:rPr lang="ru-RU" sz="2800" dirty="0">
                <a:latin typeface="Bahnschrift" panose="020B0502040204020203" pitchFamily="34" charset="0"/>
              </a:rPr>
              <a:t>    </a:t>
            </a:r>
            <a:r>
              <a:rPr lang="ru-RU" sz="2800" dirty="0" smtClean="0">
                <a:latin typeface="Bahnschrift" panose="020B0502040204020203" pitchFamily="34" charset="0"/>
              </a:rPr>
              <a:t>У </a:t>
            </a:r>
            <a:r>
              <a:rPr lang="ru-RU" sz="2800" dirty="0">
                <a:latin typeface="Bahnschrift" panose="020B0502040204020203" pitchFamily="34" charset="0"/>
              </a:rPr>
              <a:t>детей с разными формами инвалидности повысился </a:t>
            </a:r>
            <a:r>
              <a:rPr lang="ru-RU" sz="2800" dirty="0" smtClean="0">
                <a:latin typeface="Bahnschrift" panose="020B0502040204020203" pitchFamily="34" charset="0"/>
              </a:rPr>
              <a:t>интерес к </a:t>
            </a:r>
            <a:r>
              <a:rPr lang="ru-RU" sz="2800" dirty="0">
                <a:latin typeface="Bahnschrift" panose="020B0502040204020203" pitchFamily="34" charset="0"/>
              </a:rPr>
              <a:t>культурным событиям в нашем городе.</a:t>
            </a:r>
          </a:p>
          <a:p>
            <a:pPr algn="just"/>
            <a:endParaRPr lang="ru-RU" sz="2800" dirty="0">
              <a:latin typeface="Bahnschrift" panose="020B0502040204020203" pitchFamily="34" charset="0"/>
            </a:endParaRPr>
          </a:p>
          <a:p>
            <a:pPr algn="just"/>
            <a:r>
              <a:rPr lang="ru-RU" sz="2800" dirty="0">
                <a:latin typeface="Bahnschrift" panose="020B0502040204020203" pitchFamily="34" charset="0"/>
              </a:rPr>
              <a:t>   </a:t>
            </a:r>
            <a:r>
              <a:rPr lang="ru-RU" sz="2800" dirty="0" smtClean="0">
                <a:latin typeface="Bahnschrift" panose="020B0502040204020203" pitchFamily="34" charset="0"/>
              </a:rPr>
              <a:t>Участники </a:t>
            </a:r>
            <a:r>
              <a:rPr lang="ru-RU" sz="2800" dirty="0">
                <a:latin typeface="Bahnschrift" panose="020B0502040204020203" pitchFamily="34" charset="0"/>
              </a:rPr>
              <a:t>проекта приобрели новые знакомства.</a:t>
            </a:r>
          </a:p>
          <a:p>
            <a:pPr algn="just"/>
            <a:endParaRPr lang="ru-RU" sz="2800" dirty="0">
              <a:latin typeface="Bahnschrift" panose="020B0502040204020203" pitchFamily="34" charset="0"/>
            </a:endParaRPr>
          </a:p>
          <a:p>
            <a:pPr algn="just"/>
            <a:r>
              <a:rPr lang="ru-RU" sz="2800" dirty="0">
                <a:latin typeface="Bahnschrift" panose="020B0502040204020203" pitchFamily="34" charset="0"/>
              </a:rPr>
              <a:t>  </a:t>
            </a:r>
            <a:r>
              <a:rPr lang="ru-RU" sz="2800" dirty="0" smtClean="0">
                <a:latin typeface="Bahnschrift" panose="020B0502040204020203" pitchFamily="34" charset="0"/>
              </a:rPr>
              <a:t>Дети </a:t>
            </a:r>
            <a:r>
              <a:rPr lang="ru-RU" sz="2800" dirty="0">
                <a:latin typeface="Bahnschrift" panose="020B0502040204020203" pitchFamily="34" charset="0"/>
              </a:rPr>
              <a:t>изъявили желание дальше </a:t>
            </a:r>
            <a:endParaRPr lang="ru-RU" sz="2800" dirty="0" smtClean="0">
              <a:latin typeface="Bahnschrift" panose="020B0502040204020203" pitchFamily="34" charset="0"/>
            </a:endParaRPr>
          </a:p>
          <a:p>
            <a:pPr algn="just"/>
            <a:r>
              <a:rPr lang="ru-RU" sz="2800" dirty="0" smtClean="0">
                <a:latin typeface="Bahnschrift" panose="020B0502040204020203" pitchFamily="34" charset="0"/>
              </a:rPr>
              <a:t>знакомится </a:t>
            </a:r>
            <a:r>
              <a:rPr lang="ru-RU" sz="2800" dirty="0">
                <a:latin typeface="Bahnschrift" panose="020B0502040204020203" pitchFamily="34" charset="0"/>
              </a:rPr>
              <a:t>с бальным процессом</a:t>
            </a:r>
            <a:r>
              <a:rPr lang="ru-RU" dirty="0"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1510A3-B068-6B2C-072F-DC3275C1EC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17" y="3925598"/>
            <a:ext cx="579170" cy="5791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B4DEE7-45B6-D2B1-06A6-8B1C5053E2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658" y="2255557"/>
            <a:ext cx="579170" cy="5791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353BF4A-6937-7742-CE21-9FEED9B1DB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580" y="1422358"/>
            <a:ext cx="579170" cy="579170"/>
          </a:xfrm>
          <a:prstGeom prst="rect">
            <a:avLst/>
          </a:prstGeom>
        </p:spPr>
      </p:pic>
      <p:pic>
        <p:nvPicPr>
          <p:cNvPr id="8193" name="Picture 1" descr="C:\Users\USER\Desktop\9722896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601" b="9694"/>
          <a:stretch>
            <a:fillRect/>
          </a:stretch>
        </p:blipFill>
        <p:spPr bwMode="auto">
          <a:xfrm>
            <a:off x="7977265" y="4051788"/>
            <a:ext cx="3550170" cy="2806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79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0B5890-D2E2-6100-BA2D-E3EE039C4924}"/>
              </a:ext>
            </a:extLst>
          </p:cNvPr>
          <p:cNvSpPr txBox="1"/>
          <p:nvPr/>
        </p:nvSpPr>
        <p:spPr>
          <a:xfrm>
            <a:off x="1791090" y="292232"/>
            <a:ext cx="8455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hnschrift" panose="020B0502040204020203" pitchFamily="34" charset="0"/>
              </a:rPr>
              <a:t>Бюджет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FAC47D-98C0-B718-E5AD-7431861586AC}"/>
              </a:ext>
            </a:extLst>
          </p:cNvPr>
          <p:cNvSpPr txBox="1"/>
          <p:nvPr/>
        </p:nvSpPr>
        <p:spPr>
          <a:xfrm>
            <a:off x="1416663" y="1446169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         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B2E1153E-A075-D530-BF48-5603B03CB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666043"/>
              </p:ext>
            </p:extLst>
          </p:nvPr>
        </p:nvGraphicFramePr>
        <p:xfrm>
          <a:off x="796413" y="1012722"/>
          <a:ext cx="8308257" cy="51422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2957">
                  <a:extLst>
                    <a:ext uri="{9D8B030D-6E8A-4147-A177-3AD203B41FA5}">
                      <a16:colId xmlns:a16="http://schemas.microsoft.com/office/drawing/2014/main" xmlns="" val="2874552239"/>
                    </a:ext>
                  </a:extLst>
                </a:gridCol>
                <a:gridCol w="3242989">
                  <a:extLst>
                    <a:ext uri="{9D8B030D-6E8A-4147-A177-3AD203B41FA5}">
                      <a16:colId xmlns:a16="http://schemas.microsoft.com/office/drawing/2014/main" xmlns="" val="2782081179"/>
                    </a:ext>
                  </a:extLst>
                </a:gridCol>
                <a:gridCol w="1653343">
                  <a:extLst>
                    <a:ext uri="{9D8B030D-6E8A-4147-A177-3AD203B41FA5}">
                      <a16:colId xmlns:a16="http://schemas.microsoft.com/office/drawing/2014/main" xmlns="" val="3415877865"/>
                    </a:ext>
                  </a:extLst>
                </a:gridCol>
                <a:gridCol w="1251778">
                  <a:extLst>
                    <a:ext uri="{9D8B030D-6E8A-4147-A177-3AD203B41FA5}">
                      <a16:colId xmlns:a16="http://schemas.microsoft.com/office/drawing/2014/main" xmlns="" val="2031435019"/>
                    </a:ext>
                  </a:extLst>
                </a:gridCol>
                <a:gridCol w="1667190">
                  <a:extLst>
                    <a:ext uri="{9D8B030D-6E8A-4147-A177-3AD203B41FA5}">
                      <a16:colId xmlns:a16="http://schemas.microsoft.com/office/drawing/2014/main" xmlns="" val="2383638528"/>
                    </a:ext>
                  </a:extLst>
                </a:gridCol>
              </a:tblGrid>
              <a:tr h="426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Статья расходов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Стоимость (ед.)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Кол-во единиц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Всего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/>
                </a:tc>
                <a:extLst>
                  <a:ext uri="{0D108BD9-81ED-4DB2-BD59-A6C34878D82A}">
                    <a16:rowId xmlns:a16="http://schemas.microsoft.com/office/drawing/2014/main" xmlns="" val="2570353268"/>
                  </a:ext>
                </a:extLst>
              </a:tr>
              <a:tr h="645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Фотозона «Первый детский инклюзивный бал»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extLst>
                  <a:ext uri="{0D108BD9-81ED-4DB2-BD59-A6C34878D82A}">
                    <a16:rowId xmlns:a16="http://schemas.microsoft.com/office/drawing/2014/main" xmlns="" val="3462808891"/>
                  </a:ext>
                </a:extLst>
              </a:tr>
              <a:tr h="864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Роллерный стенд </a:t>
                      </a:r>
                      <a:r>
                        <a:rPr lang="en-US" sz="1000">
                          <a:effectLst/>
                        </a:rPr>
                        <a:t>ROLL UP R</a:t>
                      </a:r>
                      <a:r>
                        <a:rPr lang="ru-RU" sz="1000">
                          <a:effectLst/>
                        </a:rPr>
                        <a:t>10 (85*200 см) + баннер 0,85*2 + разработка дизайна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12 000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extLst>
                  <a:ext uri="{0D108BD9-81ED-4DB2-BD59-A6C34878D82A}">
                    <a16:rowId xmlns:a16="http://schemas.microsoft.com/office/drawing/2014/main" xmlns="" val="585364620"/>
                  </a:ext>
                </a:extLst>
              </a:tr>
              <a:tr h="426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Корона для победителя в номинации «Король бала»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extLst>
                  <a:ext uri="{0D108BD9-81ED-4DB2-BD59-A6C34878D82A}">
                    <a16:rowId xmlns:a16="http://schemas.microsoft.com/office/drawing/2014/main" xmlns="" val="2318404999"/>
                  </a:ext>
                </a:extLst>
              </a:tr>
              <a:tr h="864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Корона для победительницы в номинации «Королева бала»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extLst>
                  <a:ext uri="{0D108BD9-81ED-4DB2-BD59-A6C34878D82A}">
                    <a16:rowId xmlns:a16="http://schemas.microsoft.com/office/drawing/2014/main" xmlns="" val="3183198050"/>
                  </a:ext>
                </a:extLst>
              </a:tr>
              <a:tr h="645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Букеты для победителей в номинации «Король и Королева бала»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1 500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extLst>
                  <a:ext uri="{0D108BD9-81ED-4DB2-BD59-A6C34878D82A}">
                    <a16:rowId xmlns:a16="http://schemas.microsoft.com/office/drawing/2014/main" xmlns="" val="3330585994"/>
                  </a:ext>
                </a:extLst>
              </a:tr>
              <a:tr h="426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Футболка с логотипом проекта для волонтера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extLst>
                  <a:ext uri="{0D108BD9-81ED-4DB2-BD59-A6C34878D82A}">
                    <a16:rowId xmlns:a16="http://schemas.microsoft.com/office/drawing/2014/main" xmlns="" val="130471434"/>
                  </a:ext>
                </a:extLst>
              </a:tr>
              <a:tr h="426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Сувенирные наборы для участников бала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25 000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extLst>
                  <a:ext uri="{0D108BD9-81ED-4DB2-BD59-A6C34878D82A}">
                    <a16:rowId xmlns:a16="http://schemas.microsoft.com/office/drawing/2014/main" xmlns="" val="88863478"/>
                  </a:ext>
                </a:extLst>
              </a:tr>
              <a:tr h="20801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Итого: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92 000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extLst>
                  <a:ext uri="{0D108BD9-81ED-4DB2-BD59-A6C34878D82A}">
                    <a16:rowId xmlns:a16="http://schemas.microsoft.com/office/drawing/2014/main" xmlns="" val="3460279231"/>
                  </a:ext>
                </a:extLst>
              </a:tr>
              <a:tr h="20801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Запрашиваемая сумма: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92 000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853" marR="57853" marT="0" marB="0" anchor="ctr"/>
                </a:tc>
                <a:extLst>
                  <a:ext uri="{0D108BD9-81ED-4DB2-BD59-A6C34878D82A}">
                    <a16:rowId xmlns:a16="http://schemas.microsoft.com/office/drawing/2014/main" xmlns="" val="959481359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3B95BCB-1DF3-7B33-FDD7-1FE9BBBBF646}"/>
              </a:ext>
            </a:extLst>
          </p:cNvPr>
          <p:cNvCxnSpPr>
            <a:cxnSpLocks/>
          </p:cNvCxnSpPr>
          <p:nvPr/>
        </p:nvCxnSpPr>
        <p:spPr>
          <a:xfrm flipH="1">
            <a:off x="8327923" y="5673213"/>
            <a:ext cx="865238" cy="5801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20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FAC47D-98C0-B718-E5AD-7431861586AC}"/>
              </a:ext>
            </a:extLst>
          </p:cNvPr>
          <p:cNvSpPr txBox="1"/>
          <p:nvPr/>
        </p:nvSpPr>
        <p:spPr>
          <a:xfrm>
            <a:off x="1463797" y="484635"/>
            <a:ext cx="7430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Bahnschrift" panose="020B0502040204020203" pitchFamily="34" charset="0"/>
              </a:rPr>
              <a:t>     </a:t>
            </a:r>
            <a:r>
              <a:rPr lang="ru-RU" sz="4800" b="1" dirty="0">
                <a:latin typeface="Bahnschrift" panose="020B0502040204020203" pitchFamily="34" charset="0"/>
              </a:rPr>
              <a:t>КОМАНДА</a:t>
            </a:r>
            <a:r>
              <a:rPr lang="ru-RU" sz="4800" dirty="0">
                <a:latin typeface="Bahnschrift" panose="020B0502040204020203" pitchFamily="34" charset="0"/>
              </a:rPr>
              <a:t> </a:t>
            </a:r>
            <a:r>
              <a:rPr lang="ru-RU" sz="4800" b="1" dirty="0">
                <a:latin typeface="Bahnschrift" panose="020B0502040204020203" pitchFamily="34" charset="0"/>
              </a:rPr>
              <a:t>ПРОЕКТА</a:t>
            </a:r>
            <a:r>
              <a:rPr lang="ru-RU" sz="4800" dirty="0">
                <a:latin typeface="Bahnschrift" panose="020B0502040204020203" pitchFamily="34" charset="0"/>
              </a:rPr>
              <a:t>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C1EAD3-29B8-C83C-E879-2C039E48D5F3}"/>
              </a:ext>
            </a:extLst>
          </p:cNvPr>
          <p:cNvSpPr txBox="1"/>
          <p:nvPr/>
        </p:nvSpPr>
        <p:spPr>
          <a:xfrm>
            <a:off x="524656" y="2427650"/>
            <a:ext cx="9173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hnschrift" panose="020B0502040204020203" pitchFamily="34" charset="0"/>
              </a:rPr>
              <a:t>   Рязанцева Полина- </a:t>
            </a:r>
            <a:r>
              <a:rPr lang="ru-RU" dirty="0">
                <a:latin typeface="Bahnschrift" panose="020B0502040204020203" pitchFamily="34" charset="0"/>
              </a:rPr>
              <a:t>ученица 7в класса МБОУ СОШ №44 г. Нижний Тагил.</a:t>
            </a:r>
          </a:p>
          <a:p>
            <a:r>
              <a:rPr lang="ru-RU" dirty="0">
                <a:latin typeface="Bahnschrift" panose="020B0502040204020203" pitchFamily="34" charset="0"/>
              </a:rPr>
              <a:t>Функции в проекте- организация и проведение информационной кампании, </a:t>
            </a:r>
          </a:p>
          <a:p>
            <a:r>
              <a:rPr lang="ru-RU" dirty="0">
                <a:latin typeface="Bahnschrift" panose="020B0502040204020203" pitchFamily="34" charset="0"/>
              </a:rPr>
              <a:t>организация работы в социальных сетях </a:t>
            </a:r>
            <a:r>
              <a:rPr lang="ru-RU" dirty="0" err="1">
                <a:latin typeface="Bahnschrift" panose="020B0502040204020203" pitchFamily="34" charset="0"/>
              </a:rPr>
              <a:t>Вконтакте.ру</a:t>
            </a:r>
            <a:r>
              <a:rPr lang="ru-RU" dirty="0">
                <a:latin typeface="Bahnschrift" panose="020B0502040204020203" pitchFamily="34" charset="0"/>
              </a:rPr>
              <a:t>, </a:t>
            </a:r>
            <a:r>
              <a:rPr lang="ru-RU" dirty="0" smtClean="0">
                <a:latin typeface="Bahnschrift" panose="020B0502040204020203" pitchFamily="34" charset="0"/>
              </a:rPr>
              <a:t>танцующий волонтер, организация бала.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CC2855-862D-0519-94F8-74F0FF59BD89}"/>
              </a:ext>
            </a:extLst>
          </p:cNvPr>
          <p:cNvSpPr txBox="1"/>
          <p:nvPr/>
        </p:nvSpPr>
        <p:spPr>
          <a:xfrm>
            <a:off x="1196707" y="1933337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/>
              <a:t>Авторы проекта: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32146F-4E1C-7C25-AD08-D5838B29144F}"/>
              </a:ext>
            </a:extLst>
          </p:cNvPr>
          <p:cNvSpPr txBox="1"/>
          <p:nvPr/>
        </p:nvSpPr>
        <p:spPr>
          <a:xfrm>
            <a:off x="374754" y="3968685"/>
            <a:ext cx="9045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ahnschrift" panose="020B0502040204020203" pitchFamily="34" charset="0"/>
              </a:rPr>
              <a:t>   </a:t>
            </a:r>
            <a:r>
              <a:rPr lang="ru-RU" b="1" dirty="0">
                <a:latin typeface="Bahnschrift" panose="020B0502040204020203" pitchFamily="34" charset="0"/>
              </a:rPr>
              <a:t>Руководитель </a:t>
            </a:r>
            <a:r>
              <a:rPr lang="ru-RU" b="1" dirty="0" smtClean="0">
                <a:latin typeface="Bahnschrift" panose="020B0502040204020203" pitchFamily="34" charset="0"/>
              </a:rPr>
              <a:t>проекта:</a:t>
            </a:r>
          </a:p>
          <a:p>
            <a:r>
              <a:rPr lang="ru-RU" b="1" dirty="0" smtClean="0">
                <a:latin typeface="Bahnschrift" panose="020B0502040204020203" pitchFamily="34" charset="0"/>
              </a:rPr>
              <a:t> </a:t>
            </a:r>
          </a:p>
          <a:p>
            <a:r>
              <a:rPr lang="ru-RU" dirty="0" smtClean="0">
                <a:latin typeface="Bahnschrift" panose="020B0502040204020203" pitchFamily="34" charset="0"/>
              </a:rPr>
              <a:t>Козырева </a:t>
            </a:r>
            <a:r>
              <a:rPr lang="ru-RU" dirty="0">
                <a:latin typeface="Bahnschrift" panose="020B0502040204020203" pitchFamily="34" charset="0"/>
              </a:rPr>
              <a:t>Елена Васильевна, </a:t>
            </a:r>
            <a:r>
              <a:rPr lang="ru-RU" dirty="0" smtClean="0">
                <a:latin typeface="Bahnschrift" panose="020B0502040204020203" pitchFamily="34" charset="0"/>
              </a:rPr>
              <a:t>педагог дополнительного образования ( высшая категория), руководитель хореографического коллектива «Серпантин»</a:t>
            </a:r>
          </a:p>
          <a:p>
            <a:r>
              <a:rPr lang="ru-RU" dirty="0" smtClean="0">
                <a:latin typeface="Bahnschrift" panose="020B0502040204020203" pitchFamily="34" charset="0"/>
              </a:rPr>
              <a:t>  </a:t>
            </a:r>
            <a:r>
              <a:rPr lang="ru-RU" dirty="0">
                <a:latin typeface="Bahnschrift" panose="020B0502040204020203" pitchFamily="34" charset="0"/>
              </a:rPr>
              <a:t>МБОУ СОШ №44 г</a:t>
            </a:r>
            <a:r>
              <a:rPr lang="ru-RU" dirty="0" smtClean="0">
                <a:latin typeface="Bahnschrift" panose="020B0502040204020203" pitchFamily="34" charset="0"/>
              </a:rPr>
              <a:t>. Нижний </a:t>
            </a:r>
            <a:r>
              <a:rPr lang="ru-RU" dirty="0">
                <a:latin typeface="Bahnschrift" panose="020B0502040204020203" pitchFamily="34" charset="0"/>
              </a:rPr>
              <a:t>Тагил.</a:t>
            </a:r>
          </a:p>
          <a:p>
            <a:r>
              <a:rPr lang="ru-RU" dirty="0">
                <a:latin typeface="Bahnschrift" panose="020B0502040204020203" pitchFamily="34" charset="0"/>
              </a:rPr>
              <a:t>Функции в проекте – взаимодействие с образовательными организациями </a:t>
            </a:r>
          </a:p>
          <a:p>
            <a:r>
              <a:rPr lang="ru-RU" dirty="0">
                <a:latin typeface="Bahnschrift" panose="020B0502040204020203" pitchFamily="34" charset="0"/>
              </a:rPr>
              <a:t>и партнерами проекта.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75E83CB-9F6B-EC71-6C5B-10EAE7D1F0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546" y="4553301"/>
            <a:ext cx="289585" cy="2895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C978E0D-5C76-E3D2-E731-4FE1387FAF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417" y="2417019"/>
            <a:ext cx="289585" cy="289585"/>
          </a:xfrm>
          <a:prstGeom prst="rect">
            <a:avLst/>
          </a:prstGeom>
        </p:spPr>
      </p:pic>
      <p:pic>
        <p:nvPicPr>
          <p:cNvPr id="2050" name="Picture 2" descr="C:\Users\USER\Desktop\z2H3s29fZ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8015" y="1039235"/>
            <a:ext cx="2864136" cy="5346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320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0B5890-D2E2-6100-BA2D-E3EE039C4924}"/>
              </a:ext>
            </a:extLst>
          </p:cNvPr>
          <p:cNvSpPr txBox="1"/>
          <p:nvPr/>
        </p:nvSpPr>
        <p:spPr>
          <a:xfrm>
            <a:off x="1416663" y="-69199"/>
            <a:ext cx="8455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hnschrift" panose="020B0502040204020203" pitchFamily="34" charset="0"/>
              </a:rPr>
              <a:t>Партнеры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FAC47D-98C0-B718-E5AD-7431861586AC}"/>
              </a:ext>
            </a:extLst>
          </p:cNvPr>
          <p:cNvSpPr txBox="1"/>
          <p:nvPr/>
        </p:nvSpPr>
        <p:spPr>
          <a:xfrm>
            <a:off x="1416663" y="1446169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      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A8D3055-4F14-0A99-A39A-42485B07CB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869" y="719781"/>
            <a:ext cx="2034986" cy="19315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13E237-2ECA-4AA2-EFF9-C74D522489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5518" y="2682178"/>
            <a:ext cx="5311307" cy="10583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ECFBBEF-7BA0-779E-B178-29BB984854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818" y="3057982"/>
            <a:ext cx="1799332" cy="16824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C7B6DE-B594-BB43-8ECE-AAD95BBDF765}"/>
              </a:ext>
            </a:extLst>
          </p:cNvPr>
          <p:cNvSpPr txBox="1"/>
          <p:nvPr/>
        </p:nvSpPr>
        <p:spPr>
          <a:xfrm>
            <a:off x="3044073" y="4157576"/>
            <a:ext cx="6103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НТМОО "ЦЕНТР ОБЩЕСТВЕННЫХ ИНИЦИАТИВ</a:t>
            </a:r>
            <a:r>
              <a:rPr lang="ru-RU" dirty="0"/>
              <a:t>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CDB3D8-A853-39C4-5EC1-B5B79C8785DF}"/>
              </a:ext>
            </a:extLst>
          </p:cNvPr>
          <p:cNvSpPr txBox="1"/>
          <p:nvPr/>
        </p:nvSpPr>
        <p:spPr>
          <a:xfrm>
            <a:off x="3147138" y="2262290"/>
            <a:ext cx="7004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Управление культуры Администрации города Нижний Тагил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6B4216A-0E23-4E94-9B8B-FFC91DBFEC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30" y="5557199"/>
            <a:ext cx="2961905" cy="7238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9A3A7EF-6732-1602-B9FD-ABB2B9AFDB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3452" y="4577464"/>
            <a:ext cx="951398" cy="95139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3E0E930-73B1-783C-A591-6A22248E5F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696" y="5328509"/>
            <a:ext cx="952500" cy="952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23BEC80-78F5-9E8D-92FB-21F9821CB0E0}"/>
              </a:ext>
            </a:extLst>
          </p:cNvPr>
          <p:cNvSpPr txBox="1"/>
          <p:nvPr/>
        </p:nvSpPr>
        <p:spPr>
          <a:xfrm>
            <a:off x="4741033" y="1304608"/>
            <a:ext cx="610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/>
              <a:t>Инклюзивные балы России - Нижний Тагил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A7DECCD-473D-3966-A440-57A3DC4E84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663" y="137817"/>
            <a:ext cx="1476595" cy="147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96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/>
              <a:t>ПЕРВЫЙ ДЕТСКИЙ</a:t>
            </a:r>
            <a:br>
              <a:rPr lang="ru-RU" sz="2800" dirty="0" smtClean="0"/>
            </a:br>
            <a:r>
              <a:rPr lang="ru-RU" sz="2800" dirty="0" smtClean="0"/>
              <a:t> ИНКЛЮЗИВНЫЙ БАЛ</a:t>
            </a:r>
            <a:br>
              <a:rPr lang="ru-RU" sz="2800" dirty="0" smtClean="0"/>
            </a:br>
            <a:r>
              <a:rPr lang="ru-RU" sz="2800" dirty="0" smtClean="0"/>
              <a:t>2023</a:t>
            </a:r>
            <a:endParaRPr lang="ru-RU" sz="2800" dirty="0"/>
          </a:p>
        </p:txBody>
      </p:sp>
      <p:pic>
        <p:nvPicPr>
          <p:cNvPr id="4" name="Содержимое 3" descr="WNHoAsnT-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6474" y="2115619"/>
            <a:ext cx="2911078" cy="3730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USER\Desktop\zUeByfr4p6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5764" y="2113614"/>
            <a:ext cx="2538334" cy="3747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79439" y="5971914"/>
            <a:ext cx="8596668" cy="6987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639CE"/>
      </a:accent1>
      <a:accent2>
        <a:srgbClr val="D6B2EC"/>
      </a:accent2>
      <a:accent3>
        <a:srgbClr val="E4CCF2"/>
      </a:accent3>
      <a:accent4>
        <a:srgbClr val="F1E5F8"/>
      </a:accent4>
      <a:accent5>
        <a:srgbClr val="FBDCE6"/>
      </a:accent5>
      <a:accent6>
        <a:srgbClr val="F8B9CE"/>
      </a:accent6>
      <a:hlink>
        <a:srgbClr val="FBCBD2"/>
      </a:hlink>
      <a:folHlink>
        <a:srgbClr val="FDE5E8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795</TotalTime>
  <Words>491</Words>
  <Application>Microsoft Office PowerPoint</Application>
  <PresentationFormat>Произвольный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ПЕРВЫЙ ДЕТСКИЙ  ИНКЛЮЗИВНЫЙ БАЛ 2023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USER</cp:lastModifiedBy>
  <cp:revision>4</cp:revision>
  <dcterms:created xsi:type="dcterms:W3CDTF">2022-12-12T16:20:50Z</dcterms:created>
  <dcterms:modified xsi:type="dcterms:W3CDTF">2022-12-14T09:44:56Z</dcterms:modified>
</cp:coreProperties>
</file>