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7" r:id="rId3"/>
    <p:sldId id="289" r:id="rId4"/>
    <p:sldId id="280" r:id="rId5"/>
    <p:sldId id="290" r:id="rId6"/>
    <p:sldId id="282" r:id="rId7"/>
    <p:sldId id="285" r:id="rId8"/>
    <p:sldId id="286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6EE"/>
    <a:srgbClr val="C5A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86400" autoAdjust="0"/>
  </p:normalViewPr>
  <p:slideViewPr>
    <p:cSldViewPr>
      <p:cViewPr>
        <p:scale>
          <a:sx n="64" d="100"/>
          <a:sy n="64" d="100"/>
        </p:scale>
        <p:origin x="-2994" y="-1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BA65B-12A8-4DFD-AF10-CD46E03EA7D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9A74DE-36B7-4B3B-A36E-056BD928CAE9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/>
            <a:t>Для людей с нарушениями зрения</a:t>
          </a:r>
          <a:endParaRPr lang="ru-RU" sz="2000" b="1" dirty="0"/>
        </a:p>
      </dgm:t>
    </dgm:pt>
    <dgm:pt modelId="{42B926D1-B659-40CD-98B4-19AB2F82111F}" type="parTrans" cxnId="{EB09CBF4-D049-435F-BBCA-0FF2A25EB108}">
      <dgm:prSet/>
      <dgm:spPr/>
      <dgm:t>
        <a:bodyPr/>
        <a:lstStyle/>
        <a:p>
          <a:endParaRPr lang="ru-RU"/>
        </a:p>
      </dgm:t>
    </dgm:pt>
    <dgm:pt modelId="{D6E0954A-6A0A-4DD8-8928-D438278BE857}" type="sibTrans" cxnId="{EB09CBF4-D049-435F-BBCA-0FF2A25EB108}">
      <dgm:prSet/>
      <dgm:spPr/>
      <dgm:t>
        <a:bodyPr/>
        <a:lstStyle/>
        <a:p>
          <a:endParaRPr lang="ru-RU"/>
        </a:p>
      </dgm:t>
    </dgm:pt>
    <dgm:pt modelId="{77A3BC70-D812-4D74-90E6-7842E83C9C0C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Полноценная озвучка всех элементов, а также аудиогиды, </a:t>
          </a:r>
          <a:r>
            <a:rPr lang="ru-RU" sz="2000" dirty="0" err="1" smtClean="0"/>
            <a:t>аудиоэкскурсии</a:t>
          </a:r>
          <a:r>
            <a:rPr lang="ru-RU" sz="2000" dirty="0" smtClean="0"/>
            <a:t>, чат-бот, способный воспринимать голосовые запрос и также отвечать на них с помощью голоса.</a:t>
          </a:r>
          <a:endParaRPr lang="ru-RU" sz="2000" dirty="0"/>
        </a:p>
      </dgm:t>
    </dgm:pt>
    <dgm:pt modelId="{C4281E93-9A59-41AA-9F11-37686FB36ACB}" type="parTrans" cxnId="{7215144A-50FB-46E8-AFA7-419A89224DB3}">
      <dgm:prSet/>
      <dgm:spPr/>
      <dgm:t>
        <a:bodyPr/>
        <a:lstStyle/>
        <a:p>
          <a:endParaRPr lang="ru-RU"/>
        </a:p>
      </dgm:t>
    </dgm:pt>
    <dgm:pt modelId="{BAB12BA6-B0DA-40E6-867B-F65DBC5DF644}" type="sibTrans" cxnId="{7215144A-50FB-46E8-AFA7-419A89224DB3}">
      <dgm:prSet/>
      <dgm:spPr/>
      <dgm:t>
        <a:bodyPr/>
        <a:lstStyle/>
        <a:p>
          <a:endParaRPr lang="ru-RU"/>
        </a:p>
      </dgm:t>
    </dgm:pt>
    <dgm:pt modelId="{E148D423-F1A6-4A95-AD55-B61DCF8BBD3E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2000" b="1" dirty="0" smtClean="0"/>
            <a:t>Для людей с нарушениями слуха</a:t>
          </a:r>
          <a:endParaRPr lang="ru-RU" sz="2000" b="1" dirty="0"/>
        </a:p>
      </dgm:t>
    </dgm:pt>
    <dgm:pt modelId="{33CB89CD-E81C-43B9-B2F5-D8020A6695BD}" type="parTrans" cxnId="{6BA91CD7-2BBD-41F3-BD9A-2A8F363DF5AC}">
      <dgm:prSet/>
      <dgm:spPr/>
      <dgm:t>
        <a:bodyPr/>
        <a:lstStyle/>
        <a:p>
          <a:endParaRPr lang="ru-RU"/>
        </a:p>
      </dgm:t>
    </dgm:pt>
    <dgm:pt modelId="{6989C123-7FCE-4E0C-801A-5AE05321FEF3}" type="sibTrans" cxnId="{6BA91CD7-2BBD-41F3-BD9A-2A8F363DF5AC}">
      <dgm:prSet/>
      <dgm:spPr/>
      <dgm:t>
        <a:bodyPr/>
        <a:lstStyle/>
        <a:p>
          <a:endParaRPr lang="ru-RU"/>
        </a:p>
      </dgm:t>
    </dgm:pt>
    <dgm:pt modelId="{EEC29D4A-695A-447A-8DE8-97AAB594D75C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2000" dirty="0" err="1" smtClean="0"/>
            <a:t>Видеоэкскурсии</a:t>
          </a:r>
          <a:r>
            <a:rPr lang="ru-RU" sz="2000" dirty="0" smtClean="0"/>
            <a:t> с использованием языка жестов, </a:t>
          </a:r>
          <a:r>
            <a:rPr lang="ru-RU" sz="2000" dirty="0" err="1" smtClean="0"/>
            <a:t>инфографика</a:t>
          </a:r>
          <a:r>
            <a:rPr lang="ru-RU" sz="2000" dirty="0" smtClean="0"/>
            <a:t> - как один из наиболее удобных к зрительному восприятию способов презентации информации.</a:t>
          </a:r>
          <a:endParaRPr lang="ru-RU" sz="2000" dirty="0"/>
        </a:p>
      </dgm:t>
    </dgm:pt>
    <dgm:pt modelId="{87313D33-6E28-49B3-B696-003C0C0E8FD9}" type="parTrans" cxnId="{6D52E444-A5B3-40F6-9196-D0B811FA1CAC}">
      <dgm:prSet/>
      <dgm:spPr/>
      <dgm:t>
        <a:bodyPr/>
        <a:lstStyle/>
        <a:p>
          <a:endParaRPr lang="ru-RU"/>
        </a:p>
      </dgm:t>
    </dgm:pt>
    <dgm:pt modelId="{0044D6A8-2442-42E7-B3E8-7594FCC5DDD9}" type="sibTrans" cxnId="{6D52E444-A5B3-40F6-9196-D0B811FA1CAC}">
      <dgm:prSet/>
      <dgm:spPr/>
      <dgm:t>
        <a:bodyPr/>
        <a:lstStyle/>
        <a:p>
          <a:endParaRPr lang="ru-RU"/>
        </a:p>
      </dgm:t>
    </dgm:pt>
    <dgm:pt modelId="{165A9D56-ECA2-4209-827E-401F328FE9F2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/>
            <a:t>Люди с нарушениями опорно-двигательной системы</a:t>
          </a:r>
          <a:endParaRPr lang="ru-RU" sz="2000" b="1" dirty="0"/>
        </a:p>
      </dgm:t>
    </dgm:pt>
    <dgm:pt modelId="{E60A7A21-081E-4604-ADB3-D9C4DF9E510C}" type="parTrans" cxnId="{3004EF00-E9EF-43B0-81FF-1789A9C9979E}">
      <dgm:prSet/>
      <dgm:spPr/>
      <dgm:t>
        <a:bodyPr/>
        <a:lstStyle/>
        <a:p>
          <a:endParaRPr lang="ru-RU"/>
        </a:p>
      </dgm:t>
    </dgm:pt>
    <dgm:pt modelId="{1F3CFE3C-2A81-4D4B-B95C-97FB4C21AE16}" type="sibTrans" cxnId="{3004EF00-E9EF-43B0-81FF-1789A9C9979E}">
      <dgm:prSet/>
      <dgm:spPr/>
      <dgm:t>
        <a:bodyPr/>
        <a:lstStyle/>
        <a:p>
          <a:endParaRPr lang="ru-RU"/>
        </a:p>
      </dgm:t>
    </dgm:pt>
    <dgm:pt modelId="{4C4BC0BA-DC49-4A99-A4A4-050E92048430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Полноценные экскурсии, тексты, информационные сборники, карты и планы местности, а также карту города с маршрутами подходящих для передвижения по ними на технических средствах реабилитации.</a:t>
          </a:r>
          <a:endParaRPr lang="ru-RU" sz="2000" dirty="0"/>
        </a:p>
      </dgm:t>
    </dgm:pt>
    <dgm:pt modelId="{E4C48EF9-43CF-47DC-B256-DFA38E65369D}" type="parTrans" cxnId="{BC16F243-65AD-495A-A9A3-CC0DCB880CAB}">
      <dgm:prSet/>
      <dgm:spPr/>
      <dgm:t>
        <a:bodyPr/>
        <a:lstStyle/>
        <a:p>
          <a:endParaRPr lang="ru-RU"/>
        </a:p>
      </dgm:t>
    </dgm:pt>
    <dgm:pt modelId="{5B45D38A-71B4-40DC-950B-F712E98462F6}" type="sibTrans" cxnId="{BC16F243-65AD-495A-A9A3-CC0DCB880CAB}">
      <dgm:prSet/>
      <dgm:spPr/>
      <dgm:t>
        <a:bodyPr/>
        <a:lstStyle/>
        <a:p>
          <a:endParaRPr lang="ru-RU"/>
        </a:p>
      </dgm:t>
    </dgm:pt>
    <dgm:pt modelId="{E3AA6090-AA71-4E48-A6DB-044706FF9B9D}" type="pres">
      <dgm:prSet presAssocID="{EE3BA65B-12A8-4DFD-AF10-CD46E03EA7D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227A48-5076-46D2-9088-72D5EF153676}" type="pres">
      <dgm:prSet presAssocID="{D29A74DE-36B7-4B3B-A36E-056BD928CAE9}" presName="comp" presStyleCnt="0"/>
      <dgm:spPr/>
    </dgm:pt>
    <dgm:pt modelId="{74FAA3E6-4B59-4ECC-8719-C4FB6B45954B}" type="pres">
      <dgm:prSet presAssocID="{D29A74DE-36B7-4B3B-A36E-056BD928CAE9}" presName="box" presStyleLbl="node1" presStyleIdx="0" presStyleCnt="3" custScaleX="99684" custLinFactNeighborX="-793" custLinFactNeighborY="-4428"/>
      <dgm:spPr/>
      <dgm:t>
        <a:bodyPr/>
        <a:lstStyle/>
        <a:p>
          <a:endParaRPr lang="ru-RU"/>
        </a:p>
      </dgm:t>
    </dgm:pt>
    <dgm:pt modelId="{9DDD5BCF-B285-441D-835B-F7FB20C4B0E1}" type="pres">
      <dgm:prSet presAssocID="{D29A74DE-36B7-4B3B-A36E-056BD928CAE9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9C78C93A-8DDB-4D3F-A501-A6390B1A6434}" type="pres">
      <dgm:prSet presAssocID="{D29A74DE-36B7-4B3B-A36E-056BD928CAE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90EDC-D712-497A-A2DF-65C9A2CCADC8}" type="pres">
      <dgm:prSet presAssocID="{D6E0954A-6A0A-4DD8-8928-D438278BE857}" presName="spacer" presStyleCnt="0"/>
      <dgm:spPr/>
    </dgm:pt>
    <dgm:pt modelId="{93A60455-5A4F-43D1-BDD9-7B83BA49DC4A}" type="pres">
      <dgm:prSet presAssocID="{E148D423-F1A6-4A95-AD55-B61DCF8BBD3E}" presName="comp" presStyleCnt="0"/>
      <dgm:spPr/>
    </dgm:pt>
    <dgm:pt modelId="{2D6AED9E-97D7-47ED-B911-38FD86B4FB27}" type="pres">
      <dgm:prSet presAssocID="{E148D423-F1A6-4A95-AD55-B61DCF8BBD3E}" presName="box" presStyleLbl="node1" presStyleIdx="1" presStyleCnt="3" custLinFactNeighborY="-633"/>
      <dgm:spPr/>
      <dgm:t>
        <a:bodyPr/>
        <a:lstStyle/>
        <a:p>
          <a:endParaRPr lang="ru-RU"/>
        </a:p>
      </dgm:t>
    </dgm:pt>
    <dgm:pt modelId="{A4D4813F-2652-4053-AB7F-C73D48F8A239}" type="pres">
      <dgm:prSet presAssocID="{E148D423-F1A6-4A95-AD55-B61DCF8BBD3E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A1B146EA-D3BE-4296-B6B6-7FBC05464BFF}" type="pres">
      <dgm:prSet presAssocID="{E148D423-F1A6-4A95-AD55-B61DCF8BBD3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3C3C8-D41E-4669-8ED2-1095818A13F9}" type="pres">
      <dgm:prSet presAssocID="{6989C123-7FCE-4E0C-801A-5AE05321FEF3}" presName="spacer" presStyleCnt="0"/>
      <dgm:spPr/>
    </dgm:pt>
    <dgm:pt modelId="{F72612C9-B4A9-4E66-B0D6-4F12DD4146AC}" type="pres">
      <dgm:prSet presAssocID="{165A9D56-ECA2-4209-827E-401F328FE9F2}" presName="comp" presStyleCnt="0"/>
      <dgm:spPr/>
    </dgm:pt>
    <dgm:pt modelId="{20B0051C-DB5B-4094-93E7-457B42D93493}" type="pres">
      <dgm:prSet presAssocID="{165A9D56-ECA2-4209-827E-401F328FE9F2}" presName="box" presStyleLbl="node1" presStyleIdx="2" presStyleCnt="3"/>
      <dgm:spPr/>
      <dgm:t>
        <a:bodyPr/>
        <a:lstStyle/>
        <a:p>
          <a:endParaRPr lang="ru-RU"/>
        </a:p>
      </dgm:t>
    </dgm:pt>
    <dgm:pt modelId="{A1040142-F217-4014-AEE1-3198F8C9F2B0}" type="pres">
      <dgm:prSet presAssocID="{165A9D56-ECA2-4209-827E-401F328FE9F2}" presName="img" presStyleLbl="fgImgPlace1" presStyleIdx="2" presStyleCnt="3" custLinFactNeighborX="-1371" custLinFactNeighborY="-101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3" t="-10497" r="913" b="-37503"/>
          </a:stretch>
        </a:blipFill>
      </dgm:spPr>
    </dgm:pt>
    <dgm:pt modelId="{0EF523D7-FFD5-48D2-AD32-29F506EFDC79}" type="pres">
      <dgm:prSet presAssocID="{165A9D56-ECA2-4209-827E-401F328FE9F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787E0E-6A6E-4A02-AB49-4E8500D5F8CA}" type="presOf" srcId="{EEC29D4A-695A-447A-8DE8-97AAB594D75C}" destId="{2D6AED9E-97D7-47ED-B911-38FD86B4FB27}" srcOrd="0" destOrd="1" presId="urn:microsoft.com/office/officeart/2005/8/layout/vList4"/>
    <dgm:cxn modelId="{9A583AB5-014C-430C-8C43-EE4F8319D4C1}" type="presOf" srcId="{E148D423-F1A6-4A95-AD55-B61DCF8BBD3E}" destId="{2D6AED9E-97D7-47ED-B911-38FD86B4FB27}" srcOrd="0" destOrd="0" presId="urn:microsoft.com/office/officeart/2005/8/layout/vList4"/>
    <dgm:cxn modelId="{3AA54F32-6304-44AB-BA91-C2CAADE59F59}" type="presOf" srcId="{E148D423-F1A6-4A95-AD55-B61DCF8BBD3E}" destId="{A1B146EA-D3BE-4296-B6B6-7FBC05464BFF}" srcOrd="1" destOrd="0" presId="urn:microsoft.com/office/officeart/2005/8/layout/vList4"/>
    <dgm:cxn modelId="{E6772873-D0CE-4686-8139-DCB91CEAD480}" type="presOf" srcId="{4C4BC0BA-DC49-4A99-A4A4-050E92048430}" destId="{20B0051C-DB5B-4094-93E7-457B42D93493}" srcOrd="0" destOrd="1" presId="urn:microsoft.com/office/officeart/2005/8/layout/vList4"/>
    <dgm:cxn modelId="{03F6CA08-32D2-4719-A510-84825610313A}" type="presOf" srcId="{165A9D56-ECA2-4209-827E-401F328FE9F2}" destId="{0EF523D7-FFD5-48D2-AD32-29F506EFDC79}" srcOrd="1" destOrd="0" presId="urn:microsoft.com/office/officeart/2005/8/layout/vList4"/>
    <dgm:cxn modelId="{D757E64B-3C42-4535-9733-48F86F3320FC}" type="presOf" srcId="{EEC29D4A-695A-447A-8DE8-97AAB594D75C}" destId="{A1B146EA-D3BE-4296-B6B6-7FBC05464BFF}" srcOrd="1" destOrd="1" presId="urn:microsoft.com/office/officeart/2005/8/layout/vList4"/>
    <dgm:cxn modelId="{169CFB12-1789-49FB-BCF5-2BC7E1AD73CC}" type="presOf" srcId="{D29A74DE-36B7-4B3B-A36E-056BD928CAE9}" destId="{74FAA3E6-4B59-4ECC-8719-C4FB6B45954B}" srcOrd="0" destOrd="0" presId="urn:microsoft.com/office/officeart/2005/8/layout/vList4"/>
    <dgm:cxn modelId="{B6FE71A2-7B1B-4FD1-8BD7-9A795248D0F8}" type="presOf" srcId="{4C4BC0BA-DC49-4A99-A4A4-050E92048430}" destId="{0EF523D7-FFD5-48D2-AD32-29F506EFDC79}" srcOrd="1" destOrd="1" presId="urn:microsoft.com/office/officeart/2005/8/layout/vList4"/>
    <dgm:cxn modelId="{3004EF00-E9EF-43B0-81FF-1789A9C9979E}" srcId="{EE3BA65B-12A8-4DFD-AF10-CD46E03EA7D8}" destId="{165A9D56-ECA2-4209-827E-401F328FE9F2}" srcOrd="2" destOrd="0" parTransId="{E60A7A21-081E-4604-ADB3-D9C4DF9E510C}" sibTransId="{1F3CFE3C-2A81-4D4B-B95C-97FB4C21AE16}"/>
    <dgm:cxn modelId="{6D52E444-A5B3-40F6-9196-D0B811FA1CAC}" srcId="{E148D423-F1A6-4A95-AD55-B61DCF8BBD3E}" destId="{EEC29D4A-695A-447A-8DE8-97AAB594D75C}" srcOrd="0" destOrd="0" parTransId="{87313D33-6E28-49B3-B696-003C0C0E8FD9}" sibTransId="{0044D6A8-2442-42E7-B3E8-7594FCC5DDD9}"/>
    <dgm:cxn modelId="{EB09CBF4-D049-435F-BBCA-0FF2A25EB108}" srcId="{EE3BA65B-12A8-4DFD-AF10-CD46E03EA7D8}" destId="{D29A74DE-36B7-4B3B-A36E-056BD928CAE9}" srcOrd="0" destOrd="0" parTransId="{42B926D1-B659-40CD-98B4-19AB2F82111F}" sibTransId="{D6E0954A-6A0A-4DD8-8928-D438278BE857}"/>
    <dgm:cxn modelId="{BC16F243-65AD-495A-A9A3-CC0DCB880CAB}" srcId="{165A9D56-ECA2-4209-827E-401F328FE9F2}" destId="{4C4BC0BA-DC49-4A99-A4A4-050E92048430}" srcOrd="0" destOrd="0" parTransId="{E4C48EF9-43CF-47DC-B256-DFA38E65369D}" sibTransId="{5B45D38A-71B4-40DC-950B-F712E98462F6}"/>
    <dgm:cxn modelId="{6BA91CD7-2BBD-41F3-BD9A-2A8F363DF5AC}" srcId="{EE3BA65B-12A8-4DFD-AF10-CD46E03EA7D8}" destId="{E148D423-F1A6-4A95-AD55-B61DCF8BBD3E}" srcOrd="1" destOrd="0" parTransId="{33CB89CD-E81C-43B9-B2F5-D8020A6695BD}" sibTransId="{6989C123-7FCE-4E0C-801A-5AE05321FEF3}"/>
    <dgm:cxn modelId="{1D7EA5A6-0990-4208-9368-88EBB4915761}" type="presOf" srcId="{165A9D56-ECA2-4209-827E-401F328FE9F2}" destId="{20B0051C-DB5B-4094-93E7-457B42D93493}" srcOrd="0" destOrd="0" presId="urn:microsoft.com/office/officeart/2005/8/layout/vList4"/>
    <dgm:cxn modelId="{7215144A-50FB-46E8-AFA7-419A89224DB3}" srcId="{D29A74DE-36B7-4B3B-A36E-056BD928CAE9}" destId="{77A3BC70-D812-4D74-90E6-7842E83C9C0C}" srcOrd="0" destOrd="0" parTransId="{C4281E93-9A59-41AA-9F11-37686FB36ACB}" sibTransId="{BAB12BA6-B0DA-40E6-867B-F65DBC5DF644}"/>
    <dgm:cxn modelId="{C8752D56-7CCF-40AC-AF4F-425D8AE3B518}" type="presOf" srcId="{77A3BC70-D812-4D74-90E6-7842E83C9C0C}" destId="{9C78C93A-8DDB-4D3F-A501-A6390B1A6434}" srcOrd="1" destOrd="1" presId="urn:microsoft.com/office/officeart/2005/8/layout/vList4"/>
    <dgm:cxn modelId="{86FE343D-919C-445C-BB1E-23B61A38412B}" type="presOf" srcId="{EE3BA65B-12A8-4DFD-AF10-CD46E03EA7D8}" destId="{E3AA6090-AA71-4E48-A6DB-044706FF9B9D}" srcOrd="0" destOrd="0" presId="urn:microsoft.com/office/officeart/2005/8/layout/vList4"/>
    <dgm:cxn modelId="{18B5B6A5-533E-49DC-9194-1EA0AADAC5E1}" type="presOf" srcId="{D29A74DE-36B7-4B3B-A36E-056BD928CAE9}" destId="{9C78C93A-8DDB-4D3F-A501-A6390B1A6434}" srcOrd="1" destOrd="0" presId="urn:microsoft.com/office/officeart/2005/8/layout/vList4"/>
    <dgm:cxn modelId="{788CEB5B-6388-4A09-A7CA-4A27051AFDC8}" type="presOf" srcId="{77A3BC70-D812-4D74-90E6-7842E83C9C0C}" destId="{74FAA3E6-4B59-4ECC-8719-C4FB6B45954B}" srcOrd="0" destOrd="1" presId="urn:microsoft.com/office/officeart/2005/8/layout/vList4"/>
    <dgm:cxn modelId="{8C3AC5A7-BCEF-4A44-90B0-53A764B04E33}" type="presParOf" srcId="{E3AA6090-AA71-4E48-A6DB-044706FF9B9D}" destId="{1D227A48-5076-46D2-9088-72D5EF153676}" srcOrd="0" destOrd="0" presId="urn:microsoft.com/office/officeart/2005/8/layout/vList4"/>
    <dgm:cxn modelId="{B1306251-FB68-4D4F-8BE2-16817699B7E6}" type="presParOf" srcId="{1D227A48-5076-46D2-9088-72D5EF153676}" destId="{74FAA3E6-4B59-4ECC-8719-C4FB6B45954B}" srcOrd="0" destOrd="0" presId="urn:microsoft.com/office/officeart/2005/8/layout/vList4"/>
    <dgm:cxn modelId="{1FB86EE2-CA19-4D81-83E7-A4625B8D5F86}" type="presParOf" srcId="{1D227A48-5076-46D2-9088-72D5EF153676}" destId="{9DDD5BCF-B285-441D-835B-F7FB20C4B0E1}" srcOrd="1" destOrd="0" presId="urn:microsoft.com/office/officeart/2005/8/layout/vList4"/>
    <dgm:cxn modelId="{0EE6EA4B-F0EF-4F94-B7E2-67B2C07D8BB0}" type="presParOf" srcId="{1D227A48-5076-46D2-9088-72D5EF153676}" destId="{9C78C93A-8DDB-4D3F-A501-A6390B1A6434}" srcOrd="2" destOrd="0" presId="urn:microsoft.com/office/officeart/2005/8/layout/vList4"/>
    <dgm:cxn modelId="{A284B60C-3AA1-4748-9A53-98EDB3DD1FB9}" type="presParOf" srcId="{E3AA6090-AA71-4E48-A6DB-044706FF9B9D}" destId="{8C790EDC-D712-497A-A2DF-65C9A2CCADC8}" srcOrd="1" destOrd="0" presId="urn:microsoft.com/office/officeart/2005/8/layout/vList4"/>
    <dgm:cxn modelId="{63231D66-1023-42B8-B25E-E1FC9DE317DB}" type="presParOf" srcId="{E3AA6090-AA71-4E48-A6DB-044706FF9B9D}" destId="{93A60455-5A4F-43D1-BDD9-7B83BA49DC4A}" srcOrd="2" destOrd="0" presId="urn:microsoft.com/office/officeart/2005/8/layout/vList4"/>
    <dgm:cxn modelId="{0FEE29DC-BFAD-499F-89DB-AA71F23AFA63}" type="presParOf" srcId="{93A60455-5A4F-43D1-BDD9-7B83BA49DC4A}" destId="{2D6AED9E-97D7-47ED-B911-38FD86B4FB27}" srcOrd="0" destOrd="0" presId="urn:microsoft.com/office/officeart/2005/8/layout/vList4"/>
    <dgm:cxn modelId="{54B2A9B4-14C3-410F-8AFC-B4787B1271F6}" type="presParOf" srcId="{93A60455-5A4F-43D1-BDD9-7B83BA49DC4A}" destId="{A4D4813F-2652-4053-AB7F-C73D48F8A239}" srcOrd="1" destOrd="0" presId="urn:microsoft.com/office/officeart/2005/8/layout/vList4"/>
    <dgm:cxn modelId="{38E6C6FD-3439-42DC-9CED-3A0CFE759320}" type="presParOf" srcId="{93A60455-5A4F-43D1-BDD9-7B83BA49DC4A}" destId="{A1B146EA-D3BE-4296-B6B6-7FBC05464BFF}" srcOrd="2" destOrd="0" presId="urn:microsoft.com/office/officeart/2005/8/layout/vList4"/>
    <dgm:cxn modelId="{F3D2BE93-FD98-46E5-94A8-4ABCB34A3142}" type="presParOf" srcId="{E3AA6090-AA71-4E48-A6DB-044706FF9B9D}" destId="{EAB3C3C8-D41E-4669-8ED2-1095818A13F9}" srcOrd="3" destOrd="0" presId="urn:microsoft.com/office/officeart/2005/8/layout/vList4"/>
    <dgm:cxn modelId="{8880656A-B3CF-4915-B403-7D91CCE23DFD}" type="presParOf" srcId="{E3AA6090-AA71-4E48-A6DB-044706FF9B9D}" destId="{F72612C9-B4A9-4E66-B0D6-4F12DD4146AC}" srcOrd="4" destOrd="0" presId="urn:microsoft.com/office/officeart/2005/8/layout/vList4"/>
    <dgm:cxn modelId="{E9D26031-2DFC-4945-B7CF-F666CE8CD951}" type="presParOf" srcId="{F72612C9-B4A9-4E66-B0D6-4F12DD4146AC}" destId="{20B0051C-DB5B-4094-93E7-457B42D93493}" srcOrd="0" destOrd="0" presId="urn:microsoft.com/office/officeart/2005/8/layout/vList4"/>
    <dgm:cxn modelId="{BD23AA2C-3D86-4240-98AE-AFCF087B0AAC}" type="presParOf" srcId="{F72612C9-B4A9-4E66-B0D6-4F12DD4146AC}" destId="{A1040142-F217-4014-AEE1-3198F8C9F2B0}" srcOrd="1" destOrd="0" presId="urn:microsoft.com/office/officeart/2005/8/layout/vList4"/>
    <dgm:cxn modelId="{25F90DDA-70AC-4010-95AF-D7B82C3A13B2}" type="presParOf" srcId="{F72612C9-B4A9-4E66-B0D6-4F12DD4146AC}" destId="{0EF523D7-FFD5-48D2-AD32-29F506EFDC7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AA3E6-4B59-4ECC-8719-C4FB6B45954B}">
      <dsp:nvSpPr>
        <dsp:cNvPr id="0" name=""/>
        <dsp:cNvSpPr/>
      </dsp:nvSpPr>
      <dsp:spPr>
        <a:xfrm>
          <a:off x="0" y="0"/>
          <a:ext cx="8900776" cy="17326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Для людей с нарушениями зрения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Полноценная озвучка всех элементов, а также аудиогиды, </a:t>
          </a:r>
          <a:r>
            <a:rPr lang="ru-RU" sz="2000" kern="1200" dirty="0" err="1" smtClean="0"/>
            <a:t>аудиоэкскурсии</a:t>
          </a:r>
          <a:r>
            <a:rPr lang="ru-RU" sz="2000" kern="1200" dirty="0" smtClean="0"/>
            <a:t>, чат-бот, способный воспринимать голосовые запрос и также отвечать на них с помощью голоса.</a:t>
          </a:r>
          <a:endParaRPr lang="ru-RU" sz="2000" kern="1200" dirty="0"/>
        </a:p>
      </dsp:txBody>
      <dsp:txXfrm>
        <a:off x="1952876" y="0"/>
        <a:ext cx="6947899" cy="1732692"/>
      </dsp:txXfrm>
    </dsp:sp>
    <dsp:sp modelId="{9DDD5BCF-B285-441D-835B-F7FB20C4B0E1}">
      <dsp:nvSpPr>
        <dsp:cNvPr id="0" name=""/>
        <dsp:cNvSpPr/>
      </dsp:nvSpPr>
      <dsp:spPr>
        <a:xfrm>
          <a:off x="173269" y="173269"/>
          <a:ext cx="1785798" cy="13861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AED9E-97D7-47ED-B911-38FD86B4FB27}">
      <dsp:nvSpPr>
        <dsp:cNvPr id="0" name=""/>
        <dsp:cNvSpPr/>
      </dsp:nvSpPr>
      <dsp:spPr>
        <a:xfrm>
          <a:off x="0" y="1894993"/>
          <a:ext cx="8928992" cy="17326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Для людей с нарушениями слуха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Видеоэкскурсии</a:t>
          </a:r>
          <a:r>
            <a:rPr lang="ru-RU" sz="2000" kern="1200" dirty="0" smtClean="0"/>
            <a:t> с использованием языка жестов, </a:t>
          </a:r>
          <a:r>
            <a:rPr lang="ru-RU" sz="2000" kern="1200" dirty="0" err="1" smtClean="0"/>
            <a:t>инфографика</a:t>
          </a:r>
          <a:r>
            <a:rPr lang="ru-RU" sz="2000" kern="1200" dirty="0" smtClean="0"/>
            <a:t> - как один из наиболее удобных к зрительному восприятию способов презентации информации.</a:t>
          </a:r>
          <a:endParaRPr lang="ru-RU" sz="2000" kern="1200" dirty="0"/>
        </a:p>
      </dsp:txBody>
      <dsp:txXfrm>
        <a:off x="1959067" y="1894993"/>
        <a:ext cx="6969924" cy="1732692"/>
      </dsp:txXfrm>
    </dsp:sp>
    <dsp:sp modelId="{A4D4813F-2652-4053-AB7F-C73D48F8A239}">
      <dsp:nvSpPr>
        <dsp:cNvPr id="0" name=""/>
        <dsp:cNvSpPr/>
      </dsp:nvSpPr>
      <dsp:spPr>
        <a:xfrm>
          <a:off x="173269" y="2079231"/>
          <a:ext cx="1785798" cy="13861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0051C-DB5B-4094-93E7-457B42D93493}">
      <dsp:nvSpPr>
        <dsp:cNvPr id="0" name=""/>
        <dsp:cNvSpPr/>
      </dsp:nvSpPr>
      <dsp:spPr>
        <a:xfrm>
          <a:off x="0" y="3811923"/>
          <a:ext cx="8928992" cy="17326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Люди с нарушениями опорно-двигательной системы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Полноценные экскурсии, тексты, информационные сборники, карты и планы местности, а также карту города с маршрутами подходящих для передвижения по ними на технических средствах реабилитации.</a:t>
          </a:r>
          <a:endParaRPr lang="ru-RU" sz="2000" kern="1200" dirty="0"/>
        </a:p>
      </dsp:txBody>
      <dsp:txXfrm>
        <a:off x="1959067" y="3811923"/>
        <a:ext cx="6969924" cy="1732692"/>
      </dsp:txXfrm>
    </dsp:sp>
    <dsp:sp modelId="{A1040142-F217-4014-AEE1-3198F8C9F2B0}">
      <dsp:nvSpPr>
        <dsp:cNvPr id="0" name=""/>
        <dsp:cNvSpPr/>
      </dsp:nvSpPr>
      <dsp:spPr>
        <a:xfrm>
          <a:off x="148785" y="3971151"/>
          <a:ext cx="1785798" cy="138615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3" t="-10497" r="913" b="-3750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17451-CD9A-40A0-BAEB-CDB4882CB37E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EA0A0-05FB-49DB-BBDD-BD61A35E6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8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0:notes"/>
          <p:cNvSpPr txBox="1">
            <a:spLocks noGrp="1"/>
          </p:cNvSpPr>
          <p:nvPr>
            <p:ph type="body" idx="1"/>
          </p:nvPr>
        </p:nvSpPr>
        <p:spPr>
          <a:xfrm>
            <a:off x="685584" y="4400102"/>
            <a:ext cx="5486833" cy="3600900"/>
          </a:xfrm>
          <a:prstGeom prst="rect">
            <a:avLst/>
          </a:prstGeom>
        </p:spPr>
        <p:txBody>
          <a:bodyPr spcFirstLastPara="1" wrap="square" lIns="48750" tIns="24375" rIns="48750" bIns="24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4588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90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1:notes"/>
          <p:cNvSpPr txBox="1">
            <a:spLocks noGrp="1"/>
          </p:cNvSpPr>
          <p:nvPr>
            <p:ph type="body" idx="1"/>
          </p:nvPr>
        </p:nvSpPr>
        <p:spPr>
          <a:xfrm>
            <a:off x="685584" y="4400102"/>
            <a:ext cx="5486833" cy="3600900"/>
          </a:xfrm>
          <a:prstGeom prst="rect">
            <a:avLst/>
          </a:prstGeom>
        </p:spPr>
        <p:txBody>
          <a:bodyPr spcFirstLastPara="1" wrap="square" lIns="48750" tIns="24375" rIns="48750" bIns="24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4588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52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8a19ccfd3c_0_476"/>
          <p:cNvSpPr txBox="1">
            <a:spLocks noGrp="1"/>
          </p:cNvSpPr>
          <p:nvPr>
            <p:ph type="sldNum" idx="12"/>
          </p:nvPr>
        </p:nvSpPr>
        <p:spPr>
          <a:xfrm>
            <a:off x="6662512" y="6521036"/>
            <a:ext cx="21031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54" tIns="23270" rIns="46554" bIns="23270" anchor="t" anchorCtr="0">
            <a:normAutofit lnSpcReduction="10000"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5" name="Google Shape;105;g18a19ccfd3c_0_476"/>
          <p:cNvSpPr txBox="1">
            <a:spLocks noGrp="1"/>
          </p:cNvSpPr>
          <p:nvPr>
            <p:ph type="subTitle" idx="1"/>
          </p:nvPr>
        </p:nvSpPr>
        <p:spPr>
          <a:xfrm>
            <a:off x="412260" y="3590155"/>
            <a:ext cx="6857966" cy="165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90000"/>
              </a:lnSpc>
              <a:spcBef>
                <a:spcPts val="1324"/>
              </a:spcBef>
              <a:spcAft>
                <a:spcPts val="1324"/>
              </a:spcAft>
              <a:buClr>
                <a:schemeClr val="dk1"/>
              </a:buClr>
              <a:buSzPts val="1600"/>
              <a:buFont typeface="Montserrat"/>
              <a:buNone/>
              <a:defRPr sz="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6" name="Google Shape;106;g18a19ccfd3c_0_476"/>
          <p:cNvSpPr txBox="1">
            <a:spLocks noGrp="1"/>
          </p:cNvSpPr>
          <p:nvPr>
            <p:ph type="title"/>
          </p:nvPr>
        </p:nvSpPr>
        <p:spPr>
          <a:xfrm>
            <a:off x="412260" y="2104159"/>
            <a:ext cx="7886251" cy="132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57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8a19ccfd3c_0_467"/>
          <p:cNvSpPr txBox="1">
            <a:spLocks noGrp="1"/>
          </p:cNvSpPr>
          <p:nvPr>
            <p:ph type="sldNum" idx="12"/>
          </p:nvPr>
        </p:nvSpPr>
        <p:spPr>
          <a:xfrm>
            <a:off x="6662512" y="6521036"/>
            <a:ext cx="21031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54" tIns="23270" rIns="46554" bIns="23270" anchor="t" anchorCtr="0">
            <a:normAutofit lnSpcReduction="10000"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9" name="Google Shape;99;g18a19ccfd3c_0_467"/>
          <p:cNvSpPr txBox="1">
            <a:spLocks noGrp="1"/>
          </p:cNvSpPr>
          <p:nvPr>
            <p:ph type="body" idx="1"/>
          </p:nvPr>
        </p:nvSpPr>
        <p:spPr>
          <a:xfrm>
            <a:off x="406888" y="963083"/>
            <a:ext cx="4430661" cy="68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232806" marR="0" lvl="0" indent="-116403" algn="l" rtl="0">
              <a:lnSpc>
                <a:spcPct val="90000"/>
              </a:lnSpc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65612" marR="0" lvl="1" indent="-194005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698419" marR="0" lvl="2" indent="-181072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931225" marR="0" lvl="3" indent="-174605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164031" marR="0" lvl="4" indent="-174605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1396837" marR="0" lvl="5" indent="-174605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1629644" marR="0" lvl="6" indent="-174605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1862450" marR="0" lvl="7" indent="-174605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2095256" marR="0" lvl="8" indent="-174605" algn="l" rtl="0">
              <a:lnSpc>
                <a:spcPct val="90000"/>
              </a:lnSpc>
              <a:spcBef>
                <a:spcPts val="1324"/>
              </a:spcBef>
              <a:spcAft>
                <a:spcPts val="1324"/>
              </a:spcAft>
              <a:buClr>
                <a:schemeClr val="dk1"/>
              </a:buClr>
              <a:buSzPts val="1800"/>
              <a:buFont typeface="Montserrat"/>
              <a:buChar char="•"/>
              <a:def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0" name="Google Shape;100;g18a19ccfd3c_0_467"/>
          <p:cNvSpPr txBox="1">
            <a:spLocks noGrp="1"/>
          </p:cNvSpPr>
          <p:nvPr>
            <p:ph type="title"/>
          </p:nvPr>
        </p:nvSpPr>
        <p:spPr>
          <a:xfrm>
            <a:off x="406888" y="312348"/>
            <a:ext cx="4430661" cy="55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2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g18a19ccfd3c_0_467"/>
          <p:cNvSpPr txBox="1">
            <a:spLocks noGrp="1"/>
          </p:cNvSpPr>
          <p:nvPr>
            <p:ph type="body" idx="2"/>
          </p:nvPr>
        </p:nvSpPr>
        <p:spPr>
          <a:xfrm>
            <a:off x="406888" y="1783273"/>
            <a:ext cx="3999479" cy="457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232806" marR="0" lvl="0" indent="-116403" algn="l" rtl="0">
              <a:lnSpc>
                <a:spcPct val="90000"/>
              </a:lnSpc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65612" marR="0" lvl="1" indent="-194005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698419" marR="0" lvl="2" indent="-181072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931225" marR="0" lvl="3" indent="-174605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164031" marR="0" lvl="4" indent="-174605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1396837" marR="0" lvl="5" indent="-174605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1629644" marR="0" lvl="6" indent="-174605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1862450" marR="0" lvl="7" indent="-174605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2095256" marR="0" lvl="8" indent="-174605" algn="l" rtl="0">
              <a:lnSpc>
                <a:spcPct val="90000"/>
              </a:lnSpc>
              <a:spcBef>
                <a:spcPts val="1324"/>
              </a:spcBef>
              <a:spcAft>
                <a:spcPts val="1324"/>
              </a:spcAft>
              <a:buClr>
                <a:schemeClr val="dk1"/>
              </a:buClr>
              <a:buSzPts val="1800"/>
              <a:buFont typeface="Montserrat"/>
              <a:buChar char="•"/>
              <a:def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2" name="Google Shape;102;g18a19ccfd3c_0_467"/>
          <p:cNvSpPr txBox="1">
            <a:spLocks noGrp="1"/>
          </p:cNvSpPr>
          <p:nvPr>
            <p:ph type="body" idx="3"/>
          </p:nvPr>
        </p:nvSpPr>
        <p:spPr>
          <a:xfrm>
            <a:off x="4795922" y="1783273"/>
            <a:ext cx="3999479" cy="457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232806" marR="0" lvl="0" indent="-116403" algn="l" rtl="0">
              <a:lnSpc>
                <a:spcPct val="90000"/>
              </a:lnSpc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65612" marR="0" lvl="1" indent="-194005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698419" marR="0" lvl="2" indent="-181072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931225" marR="0" lvl="3" indent="-174605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164031" marR="0" lvl="4" indent="-174605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1396837" marR="0" lvl="5" indent="-174605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1629644" marR="0" lvl="6" indent="-174605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1862450" marR="0" lvl="7" indent="-174605" algn="l" rtl="0">
              <a:lnSpc>
                <a:spcPct val="90000"/>
              </a:lnSpc>
              <a:spcBef>
                <a:spcPts val="1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2095256" marR="0" lvl="8" indent="-174605" algn="l" rtl="0">
              <a:lnSpc>
                <a:spcPct val="90000"/>
              </a:lnSpc>
              <a:spcBef>
                <a:spcPts val="1324"/>
              </a:spcBef>
              <a:spcAft>
                <a:spcPts val="1324"/>
              </a:spcAft>
              <a:buClr>
                <a:schemeClr val="dk1"/>
              </a:buClr>
              <a:buSzPts val="1800"/>
              <a:buFont typeface="Montserrat"/>
              <a:buChar char="•"/>
              <a:def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2000"/>
            <a:lum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Blur radius="9"/>
                    </a14:imgEffect>
                  </a14:imgLayer>
                </a14:imgProps>
              </a:ext>
            </a:extLst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8310744.tilda.w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dorado.ru/cat/detail/zerkalnyj-fotoapparat-canon-eos-600d-kit-18-55is-ii-plus-55-250-is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8000"/>
                    </a14:imgEffect>
                  </a14:imgLayer>
                </a14:imgProps>
              </a:ext>
            </a:extLst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568952" cy="1470025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Интерактивный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лонгрид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 бот по городу Нижний Тагил «Туристы - следопыты историй Тагила»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4" t="39078" r="27935" b="35460"/>
          <a:stretch/>
        </p:blipFill>
        <p:spPr>
          <a:xfrm>
            <a:off x="6012160" y="3790936"/>
            <a:ext cx="2989018" cy="2912021"/>
          </a:xfrm>
          <a:prstGeom prst="ellipse">
            <a:avLst/>
          </a:prstGeom>
          <a:ln>
            <a:noFill/>
          </a:ln>
          <a:effectLst>
            <a:glow rad="12700">
              <a:schemeClr val="accent2">
                <a:satMod val="175000"/>
                <a:alpha val="12000"/>
              </a:schemeClr>
            </a:glow>
            <a:softEdge rad="101600"/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646783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Исполнитель: </a:t>
            </a:r>
            <a:endParaRPr lang="ru-RU" dirty="0"/>
          </a:p>
          <a:p>
            <a:r>
              <a:rPr lang="ru-RU" dirty="0"/>
              <a:t>Давыдова Диана Денисовна, </a:t>
            </a:r>
          </a:p>
          <a:p>
            <a:r>
              <a:rPr lang="ru-RU" i="1" dirty="0" smtClean="0"/>
              <a:t>Руководитель</a:t>
            </a:r>
            <a:r>
              <a:rPr lang="ru-RU" i="1" dirty="0"/>
              <a:t>: </a:t>
            </a:r>
            <a:endParaRPr lang="ru-RU" dirty="0"/>
          </a:p>
          <a:p>
            <a:r>
              <a:rPr lang="ru-RU" dirty="0"/>
              <a:t>Юдина Елена </a:t>
            </a:r>
            <a:r>
              <a:rPr lang="ru-RU" dirty="0" smtClean="0"/>
              <a:t>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"/>
          <p:cNvSpPr txBox="1">
            <a:spLocks noGrp="1"/>
          </p:cNvSpPr>
          <p:nvPr>
            <p:ph type="subTitle" idx="4294967295"/>
          </p:nvPr>
        </p:nvSpPr>
        <p:spPr>
          <a:xfrm>
            <a:off x="412289" y="4625389"/>
            <a:ext cx="4427263" cy="165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6403" indent="-116403">
              <a:lnSpc>
                <a:spcPct val="242222"/>
              </a:lnSpc>
              <a:spcBef>
                <a:spcPts val="0"/>
              </a:spcBef>
              <a:buClr>
                <a:schemeClr val="dk1"/>
              </a:buClr>
              <a:buSzPts val="1800"/>
              <a:buNone/>
            </a:pP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Сайт </a:t>
            </a:r>
            <a:endParaRPr sz="1400" dirty="0">
              <a:latin typeface="Times New Roman" pitchFamily="18" charset="0"/>
              <a:ea typeface="Montserrat"/>
              <a:cs typeface="Times New Roman" pitchFamily="18" charset="0"/>
              <a:sym typeface="Montserrat"/>
            </a:endParaRPr>
          </a:p>
          <a:p>
            <a:pPr marL="116403" indent="-116403">
              <a:lnSpc>
                <a:spcPct val="242222"/>
              </a:lnSpc>
              <a:spcBef>
                <a:spcPts val="509"/>
              </a:spcBef>
              <a:buClr>
                <a:schemeClr val="dk1"/>
              </a:buClr>
              <a:buSzPts val="1800"/>
              <a:buNone/>
            </a:pP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Телефон</a:t>
            </a:r>
            <a:endParaRPr sz="1400" dirty="0">
              <a:latin typeface="Times New Roman" pitchFamily="18" charset="0"/>
              <a:ea typeface="Montserrat"/>
              <a:cs typeface="Times New Roman" pitchFamily="18" charset="0"/>
              <a:sym typeface="Montserrat"/>
            </a:endParaRPr>
          </a:p>
          <a:p>
            <a:pPr marL="116403" indent="-116403">
              <a:lnSpc>
                <a:spcPct val="242222"/>
              </a:lnSpc>
              <a:spcBef>
                <a:spcPts val="509"/>
              </a:spcBef>
              <a:spcAft>
                <a:spcPts val="1324"/>
              </a:spcAft>
              <a:buClr>
                <a:schemeClr val="dk1"/>
              </a:buClr>
              <a:buSzPts val="1800"/>
              <a:buNone/>
            </a:pP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email</a:t>
            </a:r>
            <a:endParaRPr sz="1400" dirty="0">
              <a:solidFill>
                <a:schemeClr val="dk1"/>
              </a:solidFill>
              <a:latin typeface="Times New Roman" pitchFamily="18" charset="0"/>
              <a:ea typeface="Montserrat"/>
              <a:cs typeface="Times New Roman" pitchFamily="18" charset="0"/>
              <a:sym typeface="Montserrat"/>
            </a:endParaRPr>
          </a:p>
        </p:txBody>
      </p:sp>
      <p:sp>
        <p:nvSpPr>
          <p:cNvPr id="191" name="Google Shape;191;p41"/>
          <p:cNvSpPr txBox="1">
            <a:spLocks noGrp="1"/>
          </p:cNvSpPr>
          <p:nvPr>
            <p:ph type="title"/>
          </p:nvPr>
        </p:nvSpPr>
        <p:spPr>
          <a:xfrm>
            <a:off x="412290" y="2766580"/>
            <a:ext cx="4427262" cy="13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r>
              <a:rPr lang="ru-RU" b="1" dirty="0"/>
              <a:t>Контакты</a:t>
            </a:r>
            <a:endParaRPr dirty="0"/>
          </a:p>
        </p:txBody>
      </p:sp>
      <p:sp>
        <p:nvSpPr>
          <p:cNvPr id="192" name="Google Shape;192;p41"/>
          <p:cNvSpPr txBox="1"/>
          <p:nvPr/>
        </p:nvSpPr>
        <p:spPr>
          <a:xfrm>
            <a:off x="1331640" y="4797152"/>
            <a:ext cx="4427263" cy="165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5714"/>
              </a:lnSpc>
              <a:buClr>
                <a:schemeClr val="dk1"/>
              </a:buClr>
              <a:buSzPts val="2800"/>
            </a:pPr>
            <a:r>
              <a:rPr lang="en-US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http://project8310744.tilda.ws</a:t>
            </a:r>
            <a:r>
              <a:rPr lang="en-US" sz="14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/</a:t>
            </a:r>
            <a:endParaRPr lang="ru-RU" sz="1400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5714"/>
              </a:lnSpc>
              <a:buClr>
                <a:schemeClr val="dk1"/>
              </a:buClr>
              <a:buSzPts val="2800"/>
            </a:pPr>
            <a:endParaRPr lang="ru-RU" sz="1400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5714"/>
              </a:lnSpc>
              <a:buClr>
                <a:schemeClr val="dk1"/>
              </a:buClr>
              <a:buSzPts val="2800"/>
            </a:pPr>
            <a:r>
              <a:rPr lang="ru-RU" sz="14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+7 (908) 908-79-78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5714"/>
              </a:lnSpc>
              <a:spcBef>
                <a:spcPts val="509"/>
              </a:spcBef>
              <a:buClr>
                <a:schemeClr val="dk1"/>
              </a:buClr>
              <a:buSzPts val="2800"/>
            </a:pPr>
            <a:r>
              <a:rPr lang="en-US" sz="14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davydovadianaschool@yandex.ru</a:t>
            </a:r>
            <a:endParaRPr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6" t="16232" r="9772" b="25944"/>
          <a:stretch/>
        </p:blipFill>
        <p:spPr>
          <a:xfrm>
            <a:off x="5004048" y="692696"/>
            <a:ext cx="3711676" cy="5295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9" t="41297" r="29590" b="46689"/>
          <a:stretch/>
        </p:blipFill>
        <p:spPr bwMode="auto">
          <a:xfrm>
            <a:off x="2717179" y="3100815"/>
            <a:ext cx="1656184" cy="161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1691680" y="1628800"/>
            <a:ext cx="7128792" cy="2304256"/>
          </a:xfrm>
          <a:prstGeom prst="wedgeRectCallout">
            <a:avLst>
              <a:gd name="adj1" fmla="val -36394"/>
              <a:gd name="adj2" fmla="val 8787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свыше 735 тысяч детей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инвалидностью;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преимущественно 1 и 2 группа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инвалидности;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инвалидность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рассматривается 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патология, что снижает социальную значимость человека с ограниченными возможностями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атификация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нашей страной Конвенции о правах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инвалидов;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инфраструктуры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логистики;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актуальная практика – инклюзивный туризм.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611560" y="4536457"/>
            <a:ext cx="2160240" cy="1944216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4664"/>
            <a:ext cx="406316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04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90434730"/>
              </p:ext>
            </p:extLst>
          </p:nvPr>
        </p:nvGraphicFramePr>
        <p:xfrm>
          <a:off x="107504" y="1263057"/>
          <a:ext cx="89289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-217040" y="0"/>
            <a:ext cx="9361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Интерактивный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лонгрид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 бот по городу Нижний Тагил «Туристы - следопыты историй Тагила»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42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l="-16000" r="-1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2520280" cy="40011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Наша цель: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9269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Создание интерактивного </a:t>
            </a:r>
            <a:r>
              <a:rPr lang="ru-RU" sz="1600" dirty="0" err="1"/>
              <a:t>лонгрид</a:t>
            </a:r>
            <a:r>
              <a:rPr lang="ru-RU" sz="1600" dirty="0"/>
              <a:t> – бота по городу Нижний Тагил «Туристы – следопыты историй Тагила», доступного для любого человека с ограниченными возможностями здоровья и без, направленного на повышение уровня социальной адаптации и увеличение объема знаний в области культуры и истории родного края детей города Нижний Тагил с маломобильными формами инвалидности.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r="3029"/>
          <a:stretch/>
        </p:blipFill>
        <p:spPr>
          <a:xfrm>
            <a:off x="395536" y="3068960"/>
            <a:ext cx="936104" cy="567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8" t="25591" r="27858" b="27271"/>
          <a:stretch/>
        </p:blipFill>
        <p:spPr>
          <a:xfrm>
            <a:off x="395536" y="4221088"/>
            <a:ext cx="924099" cy="553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8" t="25644" r="39888" b="25644"/>
          <a:stretch/>
        </p:blipFill>
        <p:spPr>
          <a:xfrm>
            <a:off x="395536" y="5517232"/>
            <a:ext cx="913229" cy="553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51520" y="2132856"/>
            <a:ext cx="316535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Наши социальные сети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2924944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ВКонтакте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Ежемесячная аудитория - 73,4 миллионов.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Разновозрастная аудитория.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Возможность публикации разных видов контента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700" dirty="0"/>
          </a:p>
        </p:txBody>
      </p:sp>
      <p:sp>
        <p:nvSpPr>
          <p:cNvPr id="9" name="TextBox 8"/>
          <p:cNvSpPr txBox="1"/>
          <p:nvPr/>
        </p:nvSpPr>
        <p:spPr>
          <a:xfrm>
            <a:off x="1567624" y="5013176"/>
            <a:ext cx="75763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Telegram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Ежемесячная аудитория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500 миллионов человек.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Возможность создания чата для общения с подписчиками канала (мотивационный чат нашего проекта планируется создать именно в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Telegram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Разновозрастная целевая аудитория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Возможность проведения прямых трансляций с другими пользователями ( встречи с экспертами)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672" y="4077072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YouTube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Ежемесячная аудитория – 157 млрд.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Основная целевая аудитория- дети и подростки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Возможность публикации разных видов контента.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2708920"/>
            <a:ext cx="8712968" cy="3960440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42614"/>
              </p:ext>
            </p:extLst>
          </p:nvPr>
        </p:nvGraphicFramePr>
        <p:xfrm>
          <a:off x="179512" y="260648"/>
          <a:ext cx="8784976" cy="65273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92488"/>
                <a:gridCol w="4392488"/>
              </a:tblGrid>
              <a:tr h="78308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КАЧЕСТВЕННЫЕ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КОЛИЧЕСТВЕННЫЕ</a:t>
                      </a:r>
                      <a:endParaRPr lang="ru-RU" sz="3600" dirty="0"/>
                    </a:p>
                  </a:txBody>
                  <a:tcPr/>
                </a:tc>
              </a:tr>
              <a:tr h="783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детей повысился уровень социальной адаптации и вовлеченности в культурные процессы;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Привлечено не менее 150 человек, в том числе 60%, из которых с разной степенью инвалидности;</a:t>
                      </a:r>
                    </a:p>
                  </a:txBody>
                  <a:tcPr/>
                </a:tc>
              </a:tr>
              <a:tr h="783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детей повысился интерес к культурным событиям нашего города;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Найдено 30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блогеров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Поведено 9 встреч с партнерами;</a:t>
                      </a:r>
                    </a:p>
                  </a:txBody>
                  <a:tcPr/>
                </a:tc>
              </a:tr>
              <a:tr h="78308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 получили возможность в полной мере изучить историю родного края, путешествуя по городу в формате онлайн.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Проведено 5 лекций от партнеров для волонтеров;</a:t>
                      </a:r>
                    </a:p>
                  </a:txBody>
                  <a:tcPr/>
                </a:tc>
              </a:tr>
              <a:tr h="783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Проведено и снято более 40 экскурсий;</a:t>
                      </a:r>
                    </a:p>
                  </a:txBody>
                  <a:tcPr/>
                </a:tc>
              </a:tr>
              <a:tr h="783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Записано 30 аудиогидов;</a:t>
                      </a:r>
                    </a:p>
                  </a:txBody>
                  <a:tcPr/>
                </a:tc>
              </a:tr>
              <a:tr h="783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Записано 40 видео на языке жестов.</a:t>
                      </a:r>
                    </a:p>
                  </a:txBody>
                  <a:tcPr/>
                </a:tc>
              </a:tr>
              <a:tr h="783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Созданы информационные карточки 50 объектов культуры.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02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4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60648"/>
            <a:ext cx="320946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ПЛАН РЕАЛИЗАЦИИ ПРОЕКТА:</a:t>
            </a:r>
          </a:p>
        </p:txBody>
      </p:sp>
      <p:pic>
        <p:nvPicPr>
          <p:cNvPr id="3" name="Рисунок 2" descr="Шаг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3927"/>
            <a:ext cx="9144000" cy="515014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67031" t="53766" r="17022" b="19657"/>
          <a:stretch>
            <a:fillRect/>
          </a:stretch>
        </p:blipFill>
        <p:spPr bwMode="auto">
          <a:xfrm>
            <a:off x="7020272" y="260648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02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182176"/>
              </p:ext>
            </p:extLst>
          </p:nvPr>
        </p:nvGraphicFramePr>
        <p:xfrm>
          <a:off x="521296" y="1052736"/>
          <a:ext cx="8136903" cy="55446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6306"/>
                <a:gridCol w="2739304"/>
                <a:gridCol w="1488914"/>
                <a:gridCol w="1488166"/>
                <a:gridCol w="1914213"/>
              </a:tblGrid>
              <a:tr h="620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Статья расходов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Стоимость (руб.)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(шт.)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856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Футболка с логотипом проекта для волонтера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411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Сувенирные наборы для участников мероприятий проекта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411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hlinkClick r:id="rId2"/>
                        </a:rPr>
                        <a:t>Зеркальный фотоаппарат</a:t>
                      </a:r>
                      <a:r>
                        <a:rPr lang="en-US" sz="1400" u="none" strike="noStrike">
                          <a:effectLst/>
                          <a:hlinkClick r:id="rId2"/>
                        </a:rPr>
                        <a:t> Canon EOS 600D Kit (18-55IS II + 55-250 IS)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24 990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24 990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01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Штатив Benro T891+MH2N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5 990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5 990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696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Микрофон петличный CoMica CVM-V02C, с фантомным питанием XLR, 1,8 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3 399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6 798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856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Таргетированная реклама в социальных сетях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3 000р. за 1 мес.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019">
                <a:tc gridSpan="4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118 778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019">
                <a:tc gridSpan="4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Запрашиваемая сумма: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118 778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179512" y="0"/>
            <a:ext cx="8820472" cy="8367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sz="2400" b="1" i="0" u="none" strike="noStrike" kern="1200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Ресурсы необходимые для создания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98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9;p33"/>
          <p:cNvSpPr txBox="1">
            <a:spLocks/>
          </p:cNvSpPr>
          <p:nvPr/>
        </p:nvSpPr>
        <p:spPr>
          <a:xfrm>
            <a:off x="179513" y="188641"/>
            <a:ext cx="878497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ПАРТНЕРЫ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tabLst/>
              <a:defRPr/>
            </a:pPr>
            <a:endParaRPr kumimoji="0" lang="ru-RU" sz="4400" b="1" i="0" u="none" strike="noStrike" kern="1200" cap="all" normalizeH="0" baseline="0" noProof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3851920" y="2708920"/>
            <a:ext cx="1440160" cy="1368152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411760" y="2780928"/>
            <a:ext cx="12961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962562" y="1650149"/>
            <a:ext cx="869579" cy="1008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979712" y="3861048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252536" y="2305136"/>
            <a:ext cx="3534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МАОУ Политехническая гимназия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01" y="3569240"/>
            <a:ext cx="2111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Инклюзивное общество «Новая реальность»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45383" y="104998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Музей Политехнической гимназии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92281" y="3107575"/>
            <a:ext cx="2051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Управления </a:t>
            </a:r>
            <a:r>
              <a:rPr lang="ru-RU" sz="2000" dirty="0"/>
              <a:t>образования </a:t>
            </a:r>
            <a:r>
              <a:rPr lang="ru-RU" sz="2000" dirty="0" smtClean="0"/>
              <a:t>и культуры администрации </a:t>
            </a:r>
            <a:r>
              <a:rPr lang="ru-RU" sz="2000" dirty="0"/>
              <a:t>города Нижний Тагил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89620" y="1868308"/>
            <a:ext cx="2674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НТМОО «Центр общественных инициатив»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5292080" y="2636912"/>
            <a:ext cx="12961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292080" y="3861048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581282" y="5181609"/>
            <a:ext cx="3562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СМИ: Тагил-ТВ, </a:t>
            </a:r>
            <a:r>
              <a:rPr lang="ru-RU" sz="2000" dirty="0" err="1"/>
              <a:t>Телекон</a:t>
            </a:r>
            <a:r>
              <a:rPr lang="ru-RU" sz="2000" dirty="0"/>
              <a:t>, </a:t>
            </a:r>
            <a:r>
              <a:rPr lang="ru-RU" sz="2000" dirty="0" err="1"/>
              <a:t>Тагильский</a:t>
            </a:r>
            <a:r>
              <a:rPr lang="ru-RU" sz="2000" dirty="0"/>
              <a:t> рабочий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402198" y="4277127"/>
            <a:ext cx="1580583" cy="952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51920" y="4061829"/>
            <a:ext cx="1569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ПАРТНЁРЫ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55" y="5229200"/>
            <a:ext cx="3471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Волонтерский центр «Волонтеры Урала»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267744" y="4277127"/>
            <a:ext cx="1584176" cy="923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156418" y="1049984"/>
            <a:ext cx="1789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Егор Богданов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3546141" y="1650149"/>
            <a:ext cx="699242" cy="986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572001" y="4429527"/>
            <a:ext cx="1167" cy="1375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261595" y="58281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ГАПОУ Со Нижнетагильский государственный профессиональный колледж имени Н. А. Демидова</a:t>
            </a:r>
          </a:p>
        </p:txBody>
      </p:sp>
    </p:spTree>
    <p:extLst>
      <p:ext uri="{BB962C8B-B14F-4D97-AF65-F5344CB8AC3E}">
        <p14:creationId xmlns:p14="http://schemas.microsoft.com/office/powerpoint/2010/main" val="42251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0"/>
          <p:cNvSpPr txBox="1">
            <a:spLocks noGrp="1"/>
          </p:cNvSpPr>
          <p:nvPr>
            <p:ph type="title"/>
          </p:nvPr>
        </p:nvSpPr>
        <p:spPr>
          <a:xfrm>
            <a:off x="2411760" y="404664"/>
            <a:ext cx="4430623" cy="55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Планы развития</a:t>
            </a:r>
            <a:endParaRPr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Google Shape;184;p40"/>
          <p:cNvSpPr txBox="1">
            <a:spLocks noGrp="1"/>
          </p:cNvSpPr>
          <p:nvPr>
            <p:ph type="body" idx="2"/>
          </p:nvPr>
        </p:nvSpPr>
        <p:spPr>
          <a:xfrm>
            <a:off x="251520" y="1412776"/>
            <a:ext cx="3999417" cy="544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0890" indent="-232806">
              <a:spcBef>
                <a:spcPts val="0"/>
              </a:spcBef>
              <a:spcAft>
                <a:spcPts val="1324"/>
              </a:spcAft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развития проекта на всероссийский масштаб необходимо увеличить количество людей в команде (например: подключить к участию региональные команды конкурса Большая перемена, для  трансляции и распространения ими информации в своем регионе).</a:t>
            </a:r>
          </a:p>
          <a:p>
            <a:pPr marL="240890" indent="-232806">
              <a:spcBef>
                <a:spcPts val="0"/>
              </a:spcBef>
              <a:spcAft>
                <a:spcPts val="1324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этого необходимо:</a:t>
            </a:r>
          </a:p>
          <a:p>
            <a:pPr marL="240890" indent="-232806">
              <a:spcBef>
                <a:spcPts val="0"/>
              </a:spcBef>
              <a:spcAft>
                <a:spcPts val="1324"/>
              </a:spcAft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Через социальные сети от нашем проекте узнают ребята из другого региона</a:t>
            </a:r>
          </a:p>
          <a:p>
            <a:pPr marL="240890" indent="-232806">
              <a:spcBef>
                <a:spcPts val="0"/>
              </a:spcBef>
              <a:spcAft>
                <a:spcPts val="1324"/>
              </a:spcAft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Заинтересуются и напишут нам</a:t>
            </a:r>
          </a:p>
          <a:p>
            <a:pPr marL="240890" indent="-232806">
              <a:spcBef>
                <a:spcPts val="0"/>
              </a:spcBef>
              <a:spcAft>
                <a:spcPts val="1324"/>
              </a:spcAft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 отправим им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гайд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 реализации и распространению проекта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своем регионе</a:t>
            </a:r>
          </a:p>
          <a:p>
            <a:pPr marL="240890" indent="-232806">
              <a:spcBef>
                <a:spcPts val="0"/>
              </a:spcBef>
              <a:spcAft>
                <a:spcPts val="1324"/>
              </a:spcAft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Поможем в запуске </a:t>
            </a:r>
          </a:p>
        </p:txBody>
      </p:sp>
      <p:sp>
        <p:nvSpPr>
          <p:cNvPr id="185" name="Google Shape;185;p40"/>
          <p:cNvSpPr txBox="1">
            <a:spLocks noGrp="1"/>
          </p:cNvSpPr>
          <p:nvPr>
            <p:ph type="body" idx="3"/>
          </p:nvPr>
        </p:nvSpPr>
        <p:spPr>
          <a:xfrm>
            <a:off x="4716016" y="1052736"/>
            <a:ext cx="3999417" cy="457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40890" indent="-232806">
              <a:spcBef>
                <a:spcPts val="0"/>
              </a:spcBef>
              <a:spcAft>
                <a:spcPts val="1324"/>
              </a:spcAft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40890" indent="-232806">
              <a:spcBef>
                <a:spcPts val="0"/>
              </a:spcBef>
              <a:spcAft>
                <a:spcPts val="1324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Будущее проекта:</a:t>
            </a:r>
          </a:p>
          <a:p>
            <a:pPr marL="240890" indent="-232806">
              <a:spcBef>
                <a:spcPts val="0"/>
              </a:spcBef>
              <a:spcAft>
                <a:spcPts val="1324"/>
              </a:spcAft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Лонгрид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это лишь начало. После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полноценногозапуска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Проекта в заочном формате, планируются очные мероприятия, которые также являются немаловажной составляющей.</a:t>
            </a:r>
          </a:p>
          <a:p>
            <a:pPr marL="240890" indent="-232806">
              <a:spcBef>
                <a:spcPts val="0"/>
              </a:spcBef>
              <a:spcAft>
                <a:spcPts val="1324"/>
              </a:spcAf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40890" indent="-232806">
              <a:spcBef>
                <a:spcPts val="0"/>
              </a:spcBef>
              <a:spcAft>
                <a:spcPts val="1324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Потребность: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40890" indent="-232806">
              <a:spcBef>
                <a:spcPts val="0"/>
              </a:spcBef>
              <a:spcAft>
                <a:spcPts val="1324"/>
              </a:spcAft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|Рассказ и анонсирование проекта на широкую аудиторию (посты о проекте во всероссийских группах), помощь в записи контента на сайт.</a:t>
            </a:r>
          </a:p>
          <a:p>
            <a:pPr marL="240890" indent="-232806">
              <a:spcBef>
                <a:spcPts val="0"/>
              </a:spcBef>
              <a:spcAft>
                <a:spcPts val="1324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40890" indent="-232806">
              <a:spcBef>
                <a:spcPts val="0"/>
              </a:spcBef>
              <a:spcAft>
                <a:spcPts val="1324"/>
              </a:spcAft>
            </a:pPr>
            <a:endParaRPr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980728"/>
            <a:ext cx="2225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Планы развития: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663</Words>
  <Application>Microsoft Office PowerPoint</Application>
  <PresentationFormat>Экран (4:3)</PresentationFormat>
  <Paragraphs>123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Интерактивный лонгрид – бот по городу Нижний Тагил «Туристы - следопыты историй Тагила»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Планы развития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89</cp:revision>
  <dcterms:created xsi:type="dcterms:W3CDTF">2022-06-26T12:53:55Z</dcterms:created>
  <dcterms:modified xsi:type="dcterms:W3CDTF">2023-12-15T04:30:05Z</dcterms:modified>
</cp:coreProperties>
</file>